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1"/>
  </p:notesMasterIdLst>
  <p:sldIdLst>
    <p:sldId id="277" r:id="rId5"/>
    <p:sldId id="278" r:id="rId6"/>
    <p:sldId id="309" r:id="rId7"/>
    <p:sldId id="279" r:id="rId8"/>
    <p:sldId id="280" r:id="rId9"/>
    <p:sldId id="31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301" r:id="rId28"/>
    <p:sldId id="298" r:id="rId29"/>
    <p:sldId id="302" r:id="rId30"/>
    <p:sldId id="299" r:id="rId31"/>
    <p:sldId id="300" r:id="rId32"/>
    <p:sldId id="303" r:id="rId33"/>
    <p:sldId id="305" r:id="rId34"/>
    <p:sldId id="306" r:id="rId35"/>
    <p:sldId id="312" r:id="rId36"/>
    <p:sldId id="308" r:id="rId37"/>
    <p:sldId id="311" r:id="rId38"/>
    <p:sldId id="304" r:id="rId39"/>
    <p:sldId id="30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97" d="100"/>
          <a:sy n="97" d="100"/>
        </p:scale>
        <p:origin x="-14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6/13/2022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6/13/2022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6/13/2022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6/13/2022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6/13/2022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xmlns="" id="{3D1E5586-8BB5-40F6-96C3-2E87DD7CE5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263E3F80-D945-4490-916D-6384E6895E6F}"/>
              </a:ext>
            </a:extLst>
          </p:cNvPr>
          <p:cNvSpPr>
            <a:spLocks noGrp="1"/>
          </p:cNvSpPr>
          <p:nvPr>
            <p:ph type="ctrTitle"/>
          </p:nvPr>
        </p:nvSpPr>
        <p:spPr>
          <a:xfrm>
            <a:off x="722299" y="678917"/>
            <a:ext cx="10246659" cy="2878312"/>
          </a:xfrm>
        </p:spPr>
        <p:txBody>
          <a:bodyPr>
            <a:normAutofit/>
          </a:bodyPr>
          <a:lstStyle/>
          <a:p>
            <a:pPr algn="ctr"/>
            <a:r>
              <a:rPr lang="en-US" sz="8000" dirty="0">
                <a:latin typeface="+mn-lt"/>
              </a:rPr>
              <a:t>COMPLAINT</a:t>
            </a:r>
            <a:br>
              <a:rPr lang="en-US" sz="8000" dirty="0">
                <a:latin typeface="+mn-lt"/>
              </a:rPr>
            </a:br>
            <a:r>
              <a:rPr lang="en-US" sz="8000" dirty="0">
                <a:latin typeface="+mn-lt"/>
              </a:rPr>
              <a:t> REDRESSAL SYSTEM</a:t>
            </a:r>
          </a:p>
        </p:txBody>
      </p:sp>
      <p:cxnSp>
        <p:nvCxnSpPr>
          <p:cNvPr id="91" name="Straight Connector 90">
            <a:extLst>
              <a:ext uri="{FF2B5EF4-FFF2-40B4-BE49-F238E27FC236}">
                <a16:creationId xmlns:a16="http://schemas.microsoft.com/office/drawing/2014/main" xmlns="" id="{8A832D40-B9E2-4CE7-9E0A-B35591EA20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616351BD-4BE1-47AD-8B65-1472A3BE63E4}"/>
              </a:ext>
            </a:extLst>
          </p:cNvPr>
          <p:cNvSpPr>
            <a:spLocks noGrp="1"/>
          </p:cNvSpPr>
          <p:nvPr>
            <p:ph type="subTitle" idx="1"/>
          </p:nvPr>
        </p:nvSpPr>
        <p:spPr>
          <a:xfrm>
            <a:off x="6477466" y="4445217"/>
            <a:ext cx="4804617" cy="1043746"/>
          </a:xfrm>
        </p:spPr>
        <p:txBody>
          <a:bodyPr>
            <a:normAutofit/>
          </a:bodyPr>
          <a:lstStyle/>
          <a:p>
            <a:pPr algn="ctr"/>
            <a:r>
              <a:rPr lang="en-US" sz="3200" dirty="0"/>
              <a:t>BY GROUP NO - 2</a:t>
            </a:r>
          </a:p>
        </p:txBody>
      </p:sp>
      <p:pic>
        <p:nvPicPr>
          <p:cNvPr id="5" name="Picture 4">
            <a:extLst>
              <a:ext uri="{FF2B5EF4-FFF2-40B4-BE49-F238E27FC236}">
                <a16:creationId xmlns:a16="http://schemas.microsoft.com/office/drawing/2014/main" xmlns="" id="{6D91FCD3-22CD-4EFA-970B-298B45FFD939}"/>
              </a:ext>
            </a:extLst>
          </p:cNvPr>
          <p:cNvPicPr>
            <a:picLocks noChangeAspect="1"/>
          </p:cNvPicPr>
          <p:nvPr/>
        </p:nvPicPr>
        <p:blipFill rotWithShape="1">
          <a:blip r:embed="rId2"/>
          <a:srcRect l="56029" t="31559" r="5925" b="42799"/>
          <a:stretch/>
        </p:blipFill>
        <p:spPr>
          <a:xfrm>
            <a:off x="268941" y="4236145"/>
            <a:ext cx="5904862" cy="2245337"/>
          </a:xfrm>
          <a:prstGeom prst="rect">
            <a:avLst/>
          </a:prstGeom>
        </p:spPr>
      </p:pic>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D927A2-0ACF-4F13-8755-BAB600FA7517}"/>
              </a:ext>
            </a:extLst>
          </p:cNvPr>
          <p:cNvSpPr>
            <a:spLocks noGrp="1"/>
          </p:cNvSpPr>
          <p:nvPr>
            <p:ph type="title"/>
          </p:nvPr>
        </p:nvSpPr>
        <p:spPr/>
        <p:txBody>
          <a:bodyPr>
            <a:normAutofit/>
          </a:bodyPr>
          <a:lstStyle/>
          <a:p>
            <a:r>
              <a:rPr lang="en-IN" sz="6000" dirty="0">
                <a:latin typeface="+mn-lt"/>
              </a:rPr>
              <a:t>             REQUIREMENTS</a:t>
            </a:r>
          </a:p>
        </p:txBody>
      </p:sp>
      <p:sp>
        <p:nvSpPr>
          <p:cNvPr id="3" name="Content Placeholder 2">
            <a:extLst>
              <a:ext uri="{FF2B5EF4-FFF2-40B4-BE49-F238E27FC236}">
                <a16:creationId xmlns:a16="http://schemas.microsoft.com/office/drawing/2014/main" xmlns="" id="{A569B74A-4006-488B-8C1C-A2113492575A}"/>
              </a:ext>
            </a:extLst>
          </p:cNvPr>
          <p:cNvSpPr>
            <a:spLocks noGrp="1"/>
          </p:cNvSpPr>
          <p:nvPr>
            <p:ph idx="1"/>
          </p:nvPr>
        </p:nvSpPr>
        <p:spPr>
          <a:xfrm>
            <a:off x="685801" y="2316879"/>
            <a:ext cx="10131425" cy="3649133"/>
          </a:xfrm>
        </p:spPr>
        <p:txBody>
          <a:bodyPr>
            <a:normAutofit/>
          </a:bodyPr>
          <a:lstStyle/>
          <a:p>
            <a:r>
              <a:rPr lang="en-US" sz="3600" dirty="0">
                <a:solidFill>
                  <a:schemeClr val="tx1"/>
                </a:solidFill>
                <a:latin typeface="Times New Roman" pitchFamily="18" charset="0"/>
                <a:cs typeface="Times New Roman" pitchFamily="18" charset="0"/>
              </a:rPr>
              <a:t>Front-End : Angular</a:t>
            </a:r>
          </a:p>
          <a:p>
            <a:r>
              <a:rPr lang="en-US" sz="3600" dirty="0">
                <a:solidFill>
                  <a:schemeClr val="tx1"/>
                </a:solidFill>
                <a:latin typeface="Times New Roman" pitchFamily="18" charset="0"/>
                <a:cs typeface="Times New Roman" pitchFamily="18" charset="0"/>
              </a:rPr>
              <a:t>Server-side : Spring Boot</a:t>
            </a:r>
          </a:p>
          <a:p>
            <a:r>
              <a:rPr lang="en-US" sz="3600" dirty="0">
                <a:solidFill>
                  <a:schemeClr val="tx1"/>
                </a:solidFill>
                <a:latin typeface="Times New Roman" pitchFamily="18" charset="0"/>
                <a:cs typeface="Times New Roman" pitchFamily="18" charset="0"/>
              </a:rPr>
              <a:t>Back-end : MYSQL, Hibernate</a:t>
            </a:r>
          </a:p>
          <a:p>
            <a:r>
              <a:rPr lang="en-US" sz="3600" dirty="0">
                <a:solidFill>
                  <a:schemeClr val="tx1"/>
                </a:solidFill>
                <a:latin typeface="Times New Roman" pitchFamily="18" charset="0"/>
                <a:cs typeface="Times New Roman" pitchFamily="18" charset="0"/>
              </a:rPr>
              <a:t>Server : Tomcat </a:t>
            </a:r>
          </a:p>
          <a:p>
            <a:endParaRPr lang="en-IN" sz="3600" dirty="0"/>
          </a:p>
        </p:txBody>
      </p:sp>
      <p:pic>
        <p:nvPicPr>
          <p:cNvPr id="6" name="Picture 5" descr="Online Grievance Redressal Mechanism Complaint Redress - Grievance Redressal Mechanism Clipart (750x679), Png Download">
            <a:extLst>
              <a:ext uri="{FF2B5EF4-FFF2-40B4-BE49-F238E27FC236}">
                <a16:creationId xmlns:a16="http://schemas.microsoft.com/office/drawing/2014/main" xmlns="" id="{BCD994BA-08EF-4D3A-A835-356FB3A85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975" y="3109010"/>
            <a:ext cx="3896478" cy="352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3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9AD9A-B00E-4575-A6A9-C5654900D361}"/>
              </a:ext>
            </a:extLst>
          </p:cNvPr>
          <p:cNvSpPr>
            <a:spLocks noGrp="1"/>
          </p:cNvSpPr>
          <p:nvPr>
            <p:ph type="title"/>
          </p:nvPr>
        </p:nvSpPr>
        <p:spPr>
          <a:xfrm>
            <a:off x="1030287" y="268942"/>
            <a:ext cx="10131425" cy="1456267"/>
          </a:xfrm>
        </p:spPr>
        <p:txBody>
          <a:bodyPr>
            <a:normAutofit/>
          </a:bodyPr>
          <a:lstStyle/>
          <a:p>
            <a:r>
              <a:rPr lang="en-IN" sz="6000" dirty="0">
                <a:latin typeface="+mn-lt"/>
              </a:rPr>
              <a:t>            ASSUMPTIONS</a:t>
            </a:r>
          </a:p>
        </p:txBody>
      </p:sp>
      <p:sp>
        <p:nvSpPr>
          <p:cNvPr id="3" name="Content Placeholder 2">
            <a:extLst>
              <a:ext uri="{FF2B5EF4-FFF2-40B4-BE49-F238E27FC236}">
                <a16:creationId xmlns:a16="http://schemas.microsoft.com/office/drawing/2014/main" xmlns="" id="{7F58CC8A-7239-4ABB-8890-A751130C7258}"/>
              </a:ext>
            </a:extLst>
          </p:cNvPr>
          <p:cNvSpPr>
            <a:spLocks noGrp="1"/>
          </p:cNvSpPr>
          <p:nvPr>
            <p:ph idx="1"/>
          </p:nvPr>
        </p:nvSpPr>
        <p:spPr>
          <a:xfrm>
            <a:off x="336178" y="1834340"/>
            <a:ext cx="10131425" cy="3649133"/>
          </a:xfrm>
        </p:spPr>
        <p:txBody>
          <a:bodyPr>
            <a:normAutofit/>
          </a:bodyPr>
          <a:lstStyle/>
          <a:p>
            <a:r>
              <a:rPr lang="en-US" sz="2800" dirty="0">
                <a:solidFill>
                  <a:schemeClr val="tx1"/>
                </a:solidFill>
                <a:latin typeface="Times New Roman" pitchFamily="18" charset="0"/>
                <a:cs typeface="Times New Roman" pitchFamily="18" charset="0"/>
              </a:rPr>
              <a:t>Each User(Admin, Customer, Manager, Engineer) must have  a valid Email id and Password.</a:t>
            </a:r>
          </a:p>
          <a:p>
            <a:r>
              <a:rPr lang="en-US" sz="2800" dirty="0">
                <a:solidFill>
                  <a:schemeClr val="tx1"/>
                </a:solidFill>
                <a:latin typeface="Times New Roman" pitchFamily="18" charset="0"/>
                <a:cs typeface="Times New Roman" pitchFamily="18" charset="0"/>
              </a:rPr>
              <a:t>Customer must be logged in to the system to raise their complaints.</a:t>
            </a:r>
          </a:p>
          <a:p>
            <a:r>
              <a:rPr lang="en-US" sz="2800" dirty="0">
                <a:solidFill>
                  <a:schemeClr val="tx1"/>
                </a:solidFill>
                <a:latin typeface="Times New Roman" pitchFamily="18" charset="0"/>
                <a:cs typeface="Times New Roman" pitchFamily="18" charset="0"/>
              </a:rPr>
              <a:t>Only Admin can delete and update the records.</a:t>
            </a:r>
          </a:p>
          <a:p>
            <a:r>
              <a:rPr lang="en-US" sz="2800" dirty="0">
                <a:solidFill>
                  <a:schemeClr val="tx1"/>
                </a:solidFill>
                <a:latin typeface="Times New Roman" pitchFamily="18" charset="0"/>
                <a:cs typeface="Times New Roman" pitchFamily="18" charset="0"/>
              </a:rPr>
              <a:t>Managers can assign and view the complaints of the customers. </a:t>
            </a:r>
          </a:p>
          <a:p>
            <a:endParaRPr lang="en-IN" sz="2800" dirty="0"/>
          </a:p>
        </p:txBody>
      </p:sp>
      <p:pic>
        <p:nvPicPr>
          <p:cNvPr id="4" name="Picture 3" descr="C:\Users\hp\Downloads\download (1).jpg">
            <a:extLst>
              <a:ext uri="{FF2B5EF4-FFF2-40B4-BE49-F238E27FC236}">
                <a16:creationId xmlns:a16="http://schemas.microsoft.com/office/drawing/2014/main" xmlns="" id="{944D67AC-F9B9-4248-B6A9-DDDD19E23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7706" y="4620928"/>
            <a:ext cx="2006671" cy="196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26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60B719-1596-47B7-BADA-DF1F4033BB77}"/>
              </a:ext>
            </a:extLst>
          </p:cNvPr>
          <p:cNvSpPr>
            <a:spLocks noGrp="1"/>
          </p:cNvSpPr>
          <p:nvPr>
            <p:ph type="title"/>
          </p:nvPr>
        </p:nvSpPr>
        <p:spPr>
          <a:xfrm>
            <a:off x="836893" y="753036"/>
            <a:ext cx="10131425" cy="1456267"/>
          </a:xfrm>
        </p:spPr>
        <p:txBody>
          <a:bodyPr>
            <a:normAutofit/>
          </a:bodyPr>
          <a:lstStyle/>
          <a:p>
            <a:r>
              <a:rPr lang="en-IN" sz="6000" dirty="0">
                <a:latin typeface="+mn-lt"/>
              </a:rPr>
              <a:t>             ADVANTAGES</a:t>
            </a:r>
          </a:p>
        </p:txBody>
      </p:sp>
      <p:sp>
        <p:nvSpPr>
          <p:cNvPr id="3" name="Content Placeholder 2">
            <a:extLst>
              <a:ext uri="{FF2B5EF4-FFF2-40B4-BE49-F238E27FC236}">
                <a16:creationId xmlns:a16="http://schemas.microsoft.com/office/drawing/2014/main" xmlns="" id="{DBF9CFB4-1A23-4EB2-80E9-52C1025743A8}"/>
              </a:ext>
            </a:extLst>
          </p:cNvPr>
          <p:cNvSpPr>
            <a:spLocks noGrp="1"/>
          </p:cNvSpPr>
          <p:nvPr>
            <p:ph idx="1"/>
          </p:nvPr>
        </p:nvSpPr>
        <p:spPr>
          <a:xfrm>
            <a:off x="1223682" y="2455831"/>
            <a:ext cx="10131425" cy="3649133"/>
          </a:xfrm>
        </p:spPr>
        <p:txBody>
          <a:bodyPr>
            <a:normAutofit/>
          </a:bodyPr>
          <a:lstStyle/>
          <a:p>
            <a:r>
              <a:rPr lang="en-US" sz="3200" dirty="0">
                <a:solidFill>
                  <a:schemeClr val="tx1"/>
                </a:solidFill>
                <a:latin typeface="Times New Roman" pitchFamily="18" charset="0"/>
                <a:cs typeface="Times New Roman" pitchFamily="18" charset="0"/>
              </a:rPr>
              <a:t>Digital Complaint Records</a:t>
            </a:r>
          </a:p>
          <a:p>
            <a:r>
              <a:rPr lang="en-US" sz="3200" dirty="0">
                <a:solidFill>
                  <a:schemeClr val="tx1"/>
                </a:solidFill>
                <a:latin typeface="Times New Roman" pitchFamily="18" charset="0"/>
                <a:cs typeface="Times New Roman" pitchFamily="18" charset="0"/>
              </a:rPr>
              <a:t>Less Time Consuming</a:t>
            </a:r>
          </a:p>
          <a:p>
            <a:r>
              <a:rPr lang="en-US" sz="3200" dirty="0">
                <a:solidFill>
                  <a:schemeClr val="tx1"/>
                </a:solidFill>
                <a:latin typeface="Times New Roman" pitchFamily="18" charset="0"/>
                <a:cs typeface="Times New Roman" pitchFamily="18" charset="0"/>
              </a:rPr>
              <a:t>Complaint resolved in short period of time</a:t>
            </a:r>
          </a:p>
          <a:p>
            <a:r>
              <a:rPr lang="en-US" sz="3200" dirty="0">
                <a:solidFill>
                  <a:schemeClr val="tx1"/>
                </a:solidFill>
                <a:latin typeface="Times New Roman" pitchFamily="18" charset="0"/>
                <a:cs typeface="Times New Roman" pitchFamily="18" charset="0"/>
              </a:rPr>
              <a:t>Reduce the cost of poor quality</a:t>
            </a:r>
          </a:p>
          <a:p>
            <a:endParaRPr lang="en-US" sz="3200" dirty="0">
              <a:solidFill>
                <a:schemeClr val="tx1"/>
              </a:solidFill>
              <a:latin typeface="Times New Roman" pitchFamily="18" charset="0"/>
              <a:cs typeface="Times New Roman" pitchFamily="18" charset="0"/>
            </a:endParaRPr>
          </a:p>
          <a:p>
            <a:endParaRPr lang="en-IN" sz="3200" dirty="0"/>
          </a:p>
        </p:txBody>
      </p:sp>
    </p:spTree>
    <p:extLst>
      <p:ext uri="{BB962C8B-B14F-4D97-AF65-F5344CB8AC3E}">
        <p14:creationId xmlns:p14="http://schemas.microsoft.com/office/powerpoint/2010/main" val="414296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CC2DFB-327F-43CA-8D57-7E6D07B60A9E}"/>
              </a:ext>
            </a:extLst>
          </p:cNvPr>
          <p:cNvSpPr>
            <a:spLocks noGrp="1"/>
          </p:cNvSpPr>
          <p:nvPr>
            <p:ph type="title"/>
          </p:nvPr>
        </p:nvSpPr>
        <p:spPr>
          <a:xfrm>
            <a:off x="909880" y="178300"/>
            <a:ext cx="10131425" cy="1456267"/>
          </a:xfrm>
        </p:spPr>
        <p:txBody>
          <a:bodyPr>
            <a:normAutofit/>
          </a:bodyPr>
          <a:lstStyle/>
          <a:p>
            <a:r>
              <a:rPr lang="en-IN" sz="6000" dirty="0">
                <a:latin typeface="+mn-lt"/>
              </a:rPr>
              <a:t>   DATABASE DESIGN SCHEMA</a:t>
            </a:r>
          </a:p>
        </p:txBody>
      </p:sp>
      <p:sp>
        <p:nvSpPr>
          <p:cNvPr id="4" name="Rectangle 3">
            <a:extLst>
              <a:ext uri="{FF2B5EF4-FFF2-40B4-BE49-F238E27FC236}">
                <a16:creationId xmlns:a16="http://schemas.microsoft.com/office/drawing/2014/main" xmlns="" id="{2B734226-C161-420F-8A0A-98EF6B4BADA7}"/>
              </a:ext>
            </a:extLst>
          </p:cNvPr>
          <p:cNvSpPr/>
          <p:nvPr/>
        </p:nvSpPr>
        <p:spPr>
          <a:xfrm>
            <a:off x="4567516" y="1603436"/>
            <a:ext cx="2272553" cy="618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DOMAIN OBJECT</a:t>
            </a:r>
          </a:p>
        </p:txBody>
      </p:sp>
      <p:sp>
        <p:nvSpPr>
          <p:cNvPr id="8" name="Oval 7">
            <a:extLst>
              <a:ext uri="{FF2B5EF4-FFF2-40B4-BE49-F238E27FC236}">
                <a16:creationId xmlns:a16="http://schemas.microsoft.com/office/drawing/2014/main" xmlns="" id="{CDF6DD08-6535-4502-946B-9E4C693A8369}"/>
              </a:ext>
            </a:extLst>
          </p:cNvPr>
          <p:cNvSpPr/>
          <p:nvPr/>
        </p:nvSpPr>
        <p:spPr>
          <a:xfrm>
            <a:off x="995083" y="2900456"/>
            <a:ext cx="1963271" cy="5495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
        <p:nvSpPr>
          <p:cNvPr id="9" name="Oval 8">
            <a:extLst>
              <a:ext uri="{FF2B5EF4-FFF2-40B4-BE49-F238E27FC236}">
                <a16:creationId xmlns:a16="http://schemas.microsoft.com/office/drawing/2014/main" xmlns="" id="{E1F54584-ABED-4A6A-B7FE-70236AF68D0E}"/>
              </a:ext>
            </a:extLst>
          </p:cNvPr>
          <p:cNvSpPr/>
          <p:nvPr/>
        </p:nvSpPr>
        <p:spPr>
          <a:xfrm>
            <a:off x="3585881" y="2873562"/>
            <a:ext cx="1963271"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10" name="Oval 9">
            <a:extLst>
              <a:ext uri="{FF2B5EF4-FFF2-40B4-BE49-F238E27FC236}">
                <a16:creationId xmlns:a16="http://schemas.microsoft.com/office/drawing/2014/main" xmlns="" id="{4305BAE3-6F4F-432A-BF89-75FEC26DACE4}"/>
              </a:ext>
            </a:extLst>
          </p:cNvPr>
          <p:cNvSpPr/>
          <p:nvPr/>
        </p:nvSpPr>
        <p:spPr>
          <a:xfrm>
            <a:off x="6284255" y="2865967"/>
            <a:ext cx="1963271"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MANAGER</a:t>
            </a:r>
          </a:p>
        </p:txBody>
      </p:sp>
      <p:sp>
        <p:nvSpPr>
          <p:cNvPr id="11" name="Oval 10">
            <a:extLst>
              <a:ext uri="{FF2B5EF4-FFF2-40B4-BE49-F238E27FC236}">
                <a16:creationId xmlns:a16="http://schemas.microsoft.com/office/drawing/2014/main" xmlns="" id="{7804121A-7028-485E-A617-2C47C301221E}"/>
              </a:ext>
            </a:extLst>
          </p:cNvPr>
          <p:cNvSpPr/>
          <p:nvPr/>
        </p:nvSpPr>
        <p:spPr>
          <a:xfrm>
            <a:off x="8982629" y="2865967"/>
            <a:ext cx="1779495" cy="618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ENGINEER</a:t>
            </a:r>
          </a:p>
        </p:txBody>
      </p:sp>
      <p:cxnSp>
        <p:nvCxnSpPr>
          <p:cNvPr id="15" name="Straight Arrow Connector 14">
            <a:extLst>
              <a:ext uri="{FF2B5EF4-FFF2-40B4-BE49-F238E27FC236}">
                <a16:creationId xmlns:a16="http://schemas.microsoft.com/office/drawing/2014/main" xmlns="" id="{6C785696-AA23-42D6-9C2A-F86B8AD07FCA}"/>
              </a:ext>
            </a:extLst>
          </p:cNvPr>
          <p:cNvCxnSpPr>
            <a:stCxn id="4" idx="1"/>
          </p:cNvCxnSpPr>
          <p:nvPr/>
        </p:nvCxnSpPr>
        <p:spPr>
          <a:xfrm flipH="1">
            <a:off x="1976718" y="1912719"/>
            <a:ext cx="2590798" cy="95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4EF7884-83E9-4262-80E8-62F9223D8EE5}"/>
              </a:ext>
            </a:extLst>
          </p:cNvPr>
          <p:cNvCxnSpPr>
            <a:stCxn id="4" idx="3"/>
          </p:cNvCxnSpPr>
          <p:nvPr/>
        </p:nvCxnSpPr>
        <p:spPr>
          <a:xfrm>
            <a:off x="6840069" y="1912719"/>
            <a:ext cx="2693896" cy="953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384160D2-C50B-40D5-8EAF-21F23EBB734B}"/>
              </a:ext>
            </a:extLst>
          </p:cNvPr>
          <p:cNvCxnSpPr>
            <a:stCxn id="4" idx="2"/>
          </p:cNvCxnSpPr>
          <p:nvPr/>
        </p:nvCxnSpPr>
        <p:spPr>
          <a:xfrm flipH="1">
            <a:off x="4567516" y="2222001"/>
            <a:ext cx="1136277" cy="64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45C49187-587C-42C6-A7E9-ECFCFA78511D}"/>
              </a:ext>
            </a:extLst>
          </p:cNvPr>
          <p:cNvCxnSpPr>
            <a:stCxn id="4" idx="2"/>
          </p:cNvCxnSpPr>
          <p:nvPr/>
        </p:nvCxnSpPr>
        <p:spPr>
          <a:xfrm>
            <a:off x="5703793" y="2222001"/>
            <a:ext cx="1562097" cy="64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xmlns="" id="{3D4F813F-3256-4E3A-A1B4-6C388EF3766F}"/>
              </a:ext>
            </a:extLst>
          </p:cNvPr>
          <p:cNvCxnSpPr>
            <a:cxnSpLocks/>
            <a:stCxn id="9" idx="2"/>
          </p:cNvCxnSpPr>
          <p:nvPr/>
        </p:nvCxnSpPr>
        <p:spPr>
          <a:xfrm rot="10800000" flipV="1">
            <a:off x="3439575" y="3182845"/>
            <a:ext cx="146306" cy="2989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xmlns="" id="{17882E02-85A5-47D2-BB53-94C1DBC98F8F}"/>
              </a:ext>
            </a:extLst>
          </p:cNvPr>
          <p:cNvCxnSpPr>
            <a:cxnSpLocks/>
            <a:stCxn id="10" idx="2"/>
          </p:cNvCxnSpPr>
          <p:nvPr/>
        </p:nvCxnSpPr>
        <p:spPr>
          <a:xfrm rot="10800000" flipV="1">
            <a:off x="6096001" y="3175249"/>
            <a:ext cx="188255" cy="2996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xmlns="" id="{A780F7D3-6B41-48A1-8E2D-A59399F2EF7E}"/>
              </a:ext>
            </a:extLst>
          </p:cNvPr>
          <p:cNvCxnSpPr>
            <a:cxnSpLocks/>
          </p:cNvCxnSpPr>
          <p:nvPr/>
        </p:nvCxnSpPr>
        <p:spPr>
          <a:xfrm rot="10800000" flipV="1">
            <a:off x="8659835" y="3114736"/>
            <a:ext cx="322794" cy="2996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A462552B-5B6E-4116-BE17-80DF4B24AEED}"/>
              </a:ext>
            </a:extLst>
          </p:cNvPr>
          <p:cNvSpPr txBox="1"/>
          <p:nvPr/>
        </p:nvSpPr>
        <p:spPr>
          <a:xfrm>
            <a:off x="896472" y="3877244"/>
            <a:ext cx="2189702" cy="1938992"/>
          </a:xfrm>
          <a:prstGeom prst="rect">
            <a:avLst/>
          </a:prstGeom>
          <a:noFill/>
        </p:spPr>
        <p:txBody>
          <a:bodyPr wrap="none" rtlCol="0">
            <a:spAutoFit/>
          </a:bodyPr>
          <a:lstStyle/>
          <a:p>
            <a:r>
              <a:rPr lang="en-IN" sz="2000" dirty="0"/>
              <a:t>LOGIN</a:t>
            </a:r>
          </a:p>
          <a:p>
            <a:r>
              <a:rPr lang="en-IN" sz="2000" dirty="0"/>
              <a:t>VIEW MANAGER</a:t>
            </a:r>
          </a:p>
          <a:p>
            <a:r>
              <a:rPr lang="en-IN" sz="2000" dirty="0"/>
              <a:t>VIEW CUSTOMER</a:t>
            </a:r>
          </a:p>
          <a:p>
            <a:r>
              <a:rPr lang="en-IN" sz="2000" dirty="0"/>
              <a:t>VIEW ENGINEER</a:t>
            </a:r>
          </a:p>
          <a:p>
            <a:r>
              <a:rPr lang="en-IN" sz="2000" dirty="0"/>
              <a:t>VIEW COMPLAINTS</a:t>
            </a:r>
          </a:p>
          <a:p>
            <a:r>
              <a:rPr lang="en-IN" sz="2000" dirty="0"/>
              <a:t>VIEW FEEDBACK</a:t>
            </a:r>
          </a:p>
        </p:txBody>
      </p:sp>
      <p:sp>
        <p:nvSpPr>
          <p:cNvPr id="56" name="TextBox 55">
            <a:extLst>
              <a:ext uri="{FF2B5EF4-FFF2-40B4-BE49-F238E27FC236}">
                <a16:creationId xmlns:a16="http://schemas.microsoft.com/office/drawing/2014/main" xmlns="" id="{95E44823-D13C-4063-930B-44B3F9AA2509}"/>
              </a:ext>
            </a:extLst>
          </p:cNvPr>
          <p:cNvSpPr txBox="1"/>
          <p:nvPr/>
        </p:nvSpPr>
        <p:spPr>
          <a:xfrm>
            <a:off x="3716286" y="3973321"/>
            <a:ext cx="1452001" cy="1323439"/>
          </a:xfrm>
          <a:prstGeom prst="rect">
            <a:avLst/>
          </a:prstGeom>
          <a:noFill/>
        </p:spPr>
        <p:txBody>
          <a:bodyPr wrap="none" rtlCol="0">
            <a:spAutoFit/>
          </a:bodyPr>
          <a:lstStyle/>
          <a:p>
            <a:r>
              <a:rPr lang="en-IN" sz="2000" dirty="0"/>
              <a:t>REGISTER</a:t>
            </a:r>
          </a:p>
          <a:p>
            <a:r>
              <a:rPr lang="en-IN" sz="2000" dirty="0"/>
              <a:t>LOGIN</a:t>
            </a:r>
          </a:p>
          <a:p>
            <a:r>
              <a:rPr lang="en-IN" sz="2000" dirty="0"/>
              <a:t>COMPLAINT</a:t>
            </a:r>
          </a:p>
          <a:p>
            <a:r>
              <a:rPr lang="en-IN" sz="2000" dirty="0"/>
              <a:t>FEEDBACK</a:t>
            </a:r>
          </a:p>
        </p:txBody>
      </p:sp>
      <p:sp>
        <p:nvSpPr>
          <p:cNvPr id="57" name="TextBox 56">
            <a:extLst>
              <a:ext uri="{FF2B5EF4-FFF2-40B4-BE49-F238E27FC236}">
                <a16:creationId xmlns:a16="http://schemas.microsoft.com/office/drawing/2014/main" xmlns="" id="{7559BDFB-BFA1-40D3-B36F-A2C0F05A093E}"/>
              </a:ext>
            </a:extLst>
          </p:cNvPr>
          <p:cNvSpPr txBox="1"/>
          <p:nvPr/>
        </p:nvSpPr>
        <p:spPr>
          <a:xfrm>
            <a:off x="6392053" y="4005399"/>
            <a:ext cx="1263936" cy="1015663"/>
          </a:xfrm>
          <a:prstGeom prst="rect">
            <a:avLst/>
          </a:prstGeom>
          <a:noFill/>
        </p:spPr>
        <p:txBody>
          <a:bodyPr wrap="none" rtlCol="0">
            <a:spAutoFit/>
          </a:bodyPr>
          <a:lstStyle/>
          <a:p>
            <a:r>
              <a:rPr lang="en-IN" sz="2000" dirty="0"/>
              <a:t>REGISTER</a:t>
            </a:r>
          </a:p>
          <a:p>
            <a:r>
              <a:rPr lang="en-IN" sz="2000" dirty="0"/>
              <a:t>LOGIN</a:t>
            </a:r>
          </a:p>
          <a:p>
            <a:r>
              <a:rPr lang="en-IN" sz="2000" dirty="0"/>
              <a:t>FEEDBACK</a:t>
            </a:r>
          </a:p>
        </p:txBody>
      </p:sp>
      <p:sp>
        <p:nvSpPr>
          <p:cNvPr id="58" name="TextBox 57">
            <a:extLst>
              <a:ext uri="{FF2B5EF4-FFF2-40B4-BE49-F238E27FC236}">
                <a16:creationId xmlns:a16="http://schemas.microsoft.com/office/drawing/2014/main" xmlns="" id="{CA13AF15-B3FF-407F-990B-46C8D52683C8}"/>
              </a:ext>
            </a:extLst>
          </p:cNvPr>
          <p:cNvSpPr txBox="1"/>
          <p:nvPr/>
        </p:nvSpPr>
        <p:spPr>
          <a:xfrm>
            <a:off x="8857116" y="4005399"/>
            <a:ext cx="1263936" cy="1015663"/>
          </a:xfrm>
          <a:prstGeom prst="rect">
            <a:avLst/>
          </a:prstGeom>
          <a:noFill/>
        </p:spPr>
        <p:txBody>
          <a:bodyPr wrap="none" rtlCol="0">
            <a:spAutoFit/>
          </a:bodyPr>
          <a:lstStyle/>
          <a:p>
            <a:r>
              <a:rPr lang="en-IN" sz="2000" dirty="0"/>
              <a:t>REGISTER</a:t>
            </a:r>
          </a:p>
          <a:p>
            <a:r>
              <a:rPr lang="en-IN" sz="2000" dirty="0"/>
              <a:t>LOGIN</a:t>
            </a:r>
          </a:p>
          <a:p>
            <a:r>
              <a:rPr lang="en-IN" sz="2000" dirty="0"/>
              <a:t>FEEDBACK</a:t>
            </a:r>
          </a:p>
        </p:txBody>
      </p:sp>
      <p:cxnSp>
        <p:nvCxnSpPr>
          <p:cNvPr id="67" name="Connector: Elbow 66">
            <a:extLst>
              <a:ext uri="{FF2B5EF4-FFF2-40B4-BE49-F238E27FC236}">
                <a16:creationId xmlns:a16="http://schemas.microsoft.com/office/drawing/2014/main" xmlns="" id="{80F72FCE-4D6B-4A14-B84E-E2288BA134DC}"/>
              </a:ext>
            </a:extLst>
          </p:cNvPr>
          <p:cNvCxnSpPr>
            <a:cxnSpLocks/>
            <a:stCxn id="8" idx="2"/>
          </p:cNvCxnSpPr>
          <p:nvPr/>
        </p:nvCxnSpPr>
        <p:spPr>
          <a:xfrm rot="10800000" flipV="1">
            <a:off x="543073" y="3175248"/>
            <a:ext cx="452011" cy="28759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2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D2C13-1C78-4981-A6C4-CD97F1D4CD30}"/>
              </a:ext>
            </a:extLst>
          </p:cNvPr>
          <p:cNvSpPr>
            <a:spLocks noGrp="1"/>
          </p:cNvSpPr>
          <p:nvPr>
            <p:ph type="title"/>
          </p:nvPr>
        </p:nvSpPr>
        <p:spPr>
          <a:xfrm>
            <a:off x="717837" y="224879"/>
            <a:ext cx="10131425" cy="1456267"/>
          </a:xfrm>
        </p:spPr>
        <p:txBody>
          <a:bodyPr>
            <a:normAutofit/>
          </a:bodyPr>
          <a:lstStyle/>
          <a:p>
            <a:r>
              <a:rPr lang="en-IN" sz="6000" dirty="0">
                <a:latin typeface="+mn-lt"/>
              </a:rPr>
              <a:t>            DATA DIRECTORY</a:t>
            </a:r>
          </a:p>
        </p:txBody>
      </p:sp>
      <p:pic>
        <p:nvPicPr>
          <p:cNvPr id="5" name="Content Placeholder 4">
            <a:extLst>
              <a:ext uri="{FF2B5EF4-FFF2-40B4-BE49-F238E27FC236}">
                <a16:creationId xmlns:a16="http://schemas.microsoft.com/office/drawing/2014/main" xmlns="" id="{A4BE3B8A-7B5B-4360-811D-BDB7FCAD9AB2}"/>
              </a:ext>
            </a:extLst>
          </p:cNvPr>
          <p:cNvPicPr>
            <a:picLocks noGrp="1" noChangeAspect="1"/>
          </p:cNvPicPr>
          <p:nvPr>
            <p:ph idx="1"/>
          </p:nvPr>
        </p:nvPicPr>
        <p:blipFill rotWithShape="1">
          <a:blip r:embed="rId2"/>
          <a:srcRect t="5485" r="8842" b="10971"/>
          <a:stretch/>
        </p:blipFill>
        <p:spPr>
          <a:xfrm>
            <a:off x="1342737" y="2410666"/>
            <a:ext cx="9506525" cy="3837734"/>
          </a:xfrm>
        </p:spPr>
      </p:pic>
      <p:sp>
        <p:nvSpPr>
          <p:cNvPr id="6" name="TextBox 5">
            <a:extLst>
              <a:ext uri="{FF2B5EF4-FFF2-40B4-BE49-F238E27FC236}">
                <a16:creationId xmlns:a16="http://schemas.microsoft.com/office/drawing/2014/main" xmlns="" id="{6E837471-E786-46C0-97E5-EEE9938731A2}"/>
              </a:ext>
            </a:extLst>
          </p:cNvPr>
          <p:cNvSpPr txBox="1"/>
          <p:nvPr/>
        </p:nvSpPr>
        <p:spPr>
          <a:xfrm>
            <a:off x="1342737" y="1546676"/>
            <a:ext cx="1848583" cy="769441"/>
          </a:xfrm>
          <a:prstGeom prst="rect">
            <a:avLst/>
          </a:prstGeom>
          <a:noFill/>
        </p:spPr>
        <p:txBody>
          <a:bodyPr wrap="none" rtlCol="0">
            <a:spAutoFit/>
          </a:bodyPr>
          <a:lstStyle/>
          <a:p>
            <a:r>
              <a:rPr lang="en-IN" sz="4400" dirty="0"/>
              <a:t>ADMIN</a:t>
            </a:r>
          </a:p>
        </p:txBody>
      </p:sp>
    </p:spTree>
    <p:extLst>
      <p:ext uri="{BB962C8B-B14F-4D97-AF65-F5344CB8AC3E}">
        <p14:creationId xmlns:p14="http://schemas.microsoft.com/office/powerpoint/2010/main" val="255362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8A223-870C-4113-9CAD-18CB766C1F11}"/>
              </a:ext>
            </a:extLst>
          </p:cNvPr>
          <p:cNvSpPr>
            <a:spLocks noGrp="1"/>
          </p:cNvSpPr>
          <p:nvPr>
            <p:ph type="title"/>
          </p:nvPr>
        </p:nvSpPr>
        <p:spPr>
          <a:xfrm>
            <a:off x="551332" y="-151903"/>
            <a:ext cx="2810434" cy="1456267"/>
          </a:xfrm>
        </p:spPr>
        <p:txBody>
          <a:bodyPr>
            <a:normAutofit/>
          </a:bodyPr>
          <a:lstStyle/>
          <a:p>
            <a:r>
              <a:rPr lang="en-IN" sz="4000" dirty="0">
                <a:latin typeface="+mn-lt"/>
              </a:rPr>
              <a:t>COMPLAINT</a:t>
            </a:r>
          </a:p>
        </p:txBody>
      </p:sp>
      <p:pic>
        <p:nvPicPr>
          <p:cNvPr id="5" name="Content Placeholder 4">
            <a:extLst>
              <a:ext uri="{FF2B5EF4-FFF2-40B4-BE49-F238E27FC236}">
                <a16:creationId xmlns:a16="http://schemas.microsoft.com/office/drawing/2014/main" xmlns="" id="{8FC083E2-0C93-4A3D-A075-2DB1DA319CA9}"/>
              </a:ext>
            </a:extLst>
          </p:cNvPr>
          <p:cNvPicPr>
            <a:picLocks noGrp="1" noChangeAspect="1"/>
          </p:cNvPicPr>
          <p:nvPr>
            <p:ph idx="1"/>
          </p:nvPr>
        </p:nvPicPr>
        <p:blipFill rotWithShape="1">
          <a:blip r:embed="rId2"/>
          <a:srcRect b="17985"/>
          <a:stretch/>
        </p:blipFill>
        <p:spPr>
          <a:xfrm>
            <a:off x="1678404" y="914251"/>
            <a:ext cx="8453521" cy="2528047"/>
          </a:xfrm>
        </p:spPr>
      </p:pic>
      <p:pic>
        <p:nvPicPr>
          <p:cNvPr id="7" name="Picture 6">
            <a:extLst>
              <a:ext uri="{FF2B5EF4-FFF2-40B4-BE49-F238E27FC236}">
                <a16:creationId xmlns:a16="http://schemas.microsoft.com/office/drawing/2014/main" xmlns="" id="{B183DD13-B553-4151-8671-1FF11A47723E}"/>
              </a:ext>
            </a:extLst>
          </p:cNvPr>
          <p:cNvPicPr>
            <a:picLocks noChangeAspect="1"/>
          </p:cNvPicPr>
          <p:nvPr/>
        </p:nvPicPr>
        <p:blipFill rotWithShape="1">
          <a:blip r:embed="rId3"/>
          <a:srcRect r="4515" b="13334"/>
          <a:stretch/>
        </p:blipFill>
        <p:spPr>
          <a:xfrm>
            <a:off x="1678404" y="4508453"/>
            <a:ext cx="8761962" cy="2161288"/>
          </a:xfrm>
          <a:prstGeom prst="rect">
            <a:avLst/>
          </a:prstGeom>
        </p:spPr>
      </p:pic>
      <p:sp>
        <p:nvSpPr>
          <p:cNvPr id="8" name="TextBox 7">
            <a:extLst>
              <a:ext uri="{FF2B5EF4-FFF2-40B4-BE49-F238E27FC236}">
                <a16:creationId xmlns:a16="http://schemas.microsoft.com/office/drawing/2014/main" xmlns="" id="{8457B1CD-1B8D-41C3-A2C5-E524A722166D}"/>
              </a:ext>
            </a:extLst>
          </p:cNvPr>
          <p:cNvSpPr txBox="1"/>
          <p:nvPr/>
        </p:nvSpPr>
        <p:spPr>
          <a:xfrm>
            <a:off x="672354" y="3862121"/>
            <a:ext cx="2324482" cy="646331"/>
          </a:xfrm>
          <a:prstGeom prst="rect">
            <a:avLst/>
          </a:prstGeom>
          <a:noFill/>
        </p:spPr>
        <p:txBody>
          <a:bodyPr wrap="none" rtlCol="0">
            <a:spAutoFit/>
          </a:bodyPr>
          <a:lstStyle/>
          <a:p>
            <a:r>
              <a:rPr lang="en-IN" sz="3600" dirty="0"/>
              <a:t>CUSTOMER</a:t>
            </a:r>
          </a:p>
        </p:txBody>
      </p:sp>
    </p:spTree>
    <p:extLst>
      <p:ext uri="{BB962C8B-B14F-4D97-AF65-F5344CB8AC3E}">
        <p14:creationId xmlns:p14="http://schemas.microsoft.com/office/powerpoint/2010/main" val="168484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C2E409-7633-48D4-8AE5-867549E0E232}"/>
              </a:ext>
            </a:extLst>
          </p:cNvPr>
          <p:cNvSpPr>
            <a:spLocks noGrp="1"/>
          </p:cNvSpPr>
          <p:nvPr>
            <p:ph type="title"/>
          </p:nvPr>
        </p:nvSpPr>
        <p:spPr>
          <a:xfrm>
            <a:off x="551330" y="-188259"/>
            <a:ext cx="10131425" cy="1456267"/>
          </a:xfrm>
        </p:spPr>
        <p:txBody>
          <a:bodyPr>
            <a:normAutofit/>
          </a:bodyPr>
          <a:lstStyle/>
          <a:p>
            <a:r>
              <a:rPr lang="en-IN" sz="4000" dirty="0">
                <a:latin typeface="+mn-lt"/>
              </a:rPr>
              <a:t>ENGINEER</a:t>
            </a:r>
          </a:p>
        </p:txBody>
      </p:sp>
      <p:pic>
        <p:nvPicPr>
          <p:cNvPr id="5" name="Content Placeholder 4">
            <a:extLst>
              <a:ext uri="{FF2B5EF4-FFF2-40B4-BE49-F238E27FC236}">
                <a16:creationId xmlns:a16="http://schemas.microsoft.com/office/drawing/2014/main" xmlns="" id="{F931A66F-2707-4921-A7F2-C97C92B508DA}"/>
              </a:ext>
            </a:extLst>
          </p:cNvPr>
          <p:cNvPicPr>
            <a:picLocks noGrp="1" noChangeAspect="1"/>
          </p:cNvPicPr>
          <p:nvPr>
            <p:ph idx="1"/>
          </p:nvPr>
        </p:nvPicPr>
        <p:blipFill rotWithShape="1">
          <a:blip r:embed="rId2"/>
          <a:srcRect r="7518" b="8979"/>
          <a:stretch/>
        </p:blipFill>
        <p:spPr>
          <a:xfrm>
            <a:off x="1509244" y="981636"/>
            <a:ext cx="8750861" cy="2090576"/>
          </a:xfrm>
        </p:spPr>
      </p:pic>
      <p:sp>
        <p:nvSpPr>
          <p:cNvPr id="6" name="TextBox 5">
            <a:extLst>
              <a:ext uri="{FF2B5EF4-FFF2-40B4-BE49-F238E27FC236}">
                <a16:creationId xmlns:a16="http://schemas.microsoft.com/office/drawing/2014/main" xmlns="" id="{09B35150-6B43-4EEF-B931-0F75D3D792CA}"/>
              </a:ext>
            </a:extLst>
          </p:cNvPr>
          <p:cNvSpPr txBox="1"/>
          <p:nvPr/>
        </p:nvSpPr>
        <p:spPr>
          <a:xfrm>
            <a:off x="712694" y="3644153"/>
            <a:ext cx="2343142" cy="707886"/>
          </a:xfrm>
          <a:prstGeom prst="rect">
            <a:avLst/>
          </a:prstGeom>
          <a:noFill/>
        </p:spPr>
        <p:txBody>
          <a:bodyPr wrap="none" rtlCol="0">
            <a:spAutoFit/>
          </a:bodyPr>
          <a:lstStyle/>
          <a:p>
            <a:r>
              <a:rPr lang="en-IN" sz="4000" dirty="0"/>
              <a:t>FEEDBACK</a:t>
            </a:r>
          </a:p>
        </p:txBody>
      </p:sp>
      <p:pic>
        <p:nvPicPr>
          <p:cNvPr id="8" name="Picture 7">
            <a:extLst>
              <a:ext uri="{FF2B5EF4-FFF2-40B4-BE49-F238E27FC236}">
                <a16:creationId xmlns:a16="http://schemas.microsoft.com/office/drawing/2014/main" xmlns="" id="{8CA5A7FA-5346-4005-9F44-689698FBBBE6}"/>
              </a:ext>
            </a:extLst>
          </p:cNvPr>
          <p:cNvPicPr>
            <a:picLocks noChangeAspect="1"/>
          </p:cNvPicPr>
          <p:nvPr/>
        </p:nvPicPr>
        <p:blipFill rotWithShape="1">
          <a:blip r:embed="rId3"/>
          <a:srcRect r="8730" b="35953"/>
          <a:stretch/>
        </p:blipFill>
        <p:spPr>
          <a:xfrm>
            <a:off x="1509244" y="4423991"/>
            <a:ext cx="8750861" cy="2090575"/>
          </a:xfrm>
          <a:prstGeom prst="rect">
            <a:avLst/>
          </a:prstGeom>
        </p:spPr>
      </p:pic>
    </p:spTree>
    <p:extLst>
      <p:ext uri="{BB962C8B-B14F-4D97-AF65-F5344CB8AC3E}">
        <p14:creationId xmlns:p14="http://schemas.microsoft.com/office/powerpoint/2010/main" val="2619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46118-580D-48F4-A9F6-0EA12A4A32ED}"/>
              </a:ext>
            </a:extLst>
          </p:cNvPr>
          <p:cNvSpPr>
            <a:spLocks noGrp="1"/>
          </p:cNvSpPr>
          <p:nvPr>
            <p:ph type="title"/>
          </p:nvPr>
        </p:nvSpPr>
        <p:spPr>
          <a:xfrm>
            <a:off x="1210236" y="784411"/>
            <a:ext cx="10131425" cy="1456267"/>
          </a:xfrm>
        </p:spPr>
        <p:txBody>
          <a:bodyPr>
            <a:normAutofit/>
          </a:bodyPr>
          <a:lstStyle/>
          <a:p>
            <a:r>
              <a:rPr lang="en-IN" sz="4800" dirty="0">
                <a:latin typeface="+mn-lt"/>
              </a:rPr>
              <a:t>MANAGER</a:t>
            </a:r>
          </a:p>
        </p:txBody>
      </p:sp>
      <p:pic>
        <p:nvPicPr>
          <p:cNvPr id="5" name="Content Placeholder 4">
            <a:extLst>
              <a:ext uri="{FF2B5EF4-FFF2-40B4-BE49-F238E27FC236}">
                <a16:creationId xmlns:a16="http://schemas.microsoft.com/office/drawing/2014/main" xmlns="" id="{6E723194-3FA2-4331-8B99-ACA22019DEF4}"/>
              </a:ext>
            </a:extLst>
          </p:cNvPr>
          <p:cNvPicPr>
            <a:picLocks noGrp="1" noChangeAspect="1"/>
          </p:cNvPicPr>
          <p:nvPr>
            <p:ph idx="1"/>
          </p:nvPr>
        </p:nvPicPr>
        <p:blipFill rotWithShape="1">
          <a:blip r:embed="rId2"/>
          <a:srcRect r="8499" b="35439"/>
          <a:stretch/>
        </p:blipFill>
        <p:spPr>
          <a:xfrm>
            <a:off x="1330443" y="2334808"/>
            <a:ext cx="9531113" cy="3312957"/>
          </a:xfrm>
        </p:spPr>
      </p:pic>
    </p:spTree>
    <p:extLst>
      <p:ext uri="{BB962C8B-B14F-4D97-AF65-F5344CB8AC3E}">
        <p14:creationId xmlns:p14="http://schemas.microsoft.com/office/powerpoint/2010/main" val="328645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A8F3A7-E294-40A6-86DD-535CFDAF1FA3}"/>
              </a:ext>
            </a:extLst>
          </p:cNvPr>
          <p:cNvSpPr>
            <a:spLocks noGrp="1"/>
          </p:cNvSpPr>
          <p:nvPr>
            <p:ph type="title"/>
          </p:nvPr>
        </p:nvSpPr>
        <p:spPr>
          <a:xfrm>
            <a:off x="4047566" y="0"/>
            <a:ext cx="10131425" cy="1456267"/>
          </a:xfrm>
        </p:spPr>
        <p:txBody>
          <a:bodyPr>
            <a:normAutofit/>
          </a:bodyPr>
          <a:lstStyle/>
          <a:p>
            <a:r>
              <a:rPr lang="en-IN" sz="4400" dirty="0">
                <a:latin typeface="+mn-lt"/>
              </a:rPr>
              <a:t>HOME PAGE</a:t>
            </a:r>
          </a:p>
        </p:txBody>
      </p:sp>
      <p:pic>
        <p:nvPicPr>
          <p:cNvPr id="4" name="Picture 3">
            <a:extLst>
              <a:ext uri="{FF2B5EF4-FFF2-40B4-BE49-F238E27FC236}">
                <a16:creationId xmlns:a16="http://schemas.microsoft.com/office/drawing/2014/main" xmlns="" id="{F0CFC1FB-B4C8-436D-B25D-2781D4CA9584}"/>
              </a:ext>
            </a:extLst>
          </p:cNvPr>
          <p:cNvPicPr>
            <a:picLocks noChangeAspect="1"/>
          </p:cNvPicPr>
          <p:nvPr/>
        </p:nvPicPr>
        <p:blipFill rotWithShape="1">
          <a:blip r:embed="rId2"/>
          <a:srcRect t="3922" b="22157"/>
          <a:stretch/>
        </p:blipFill>
        <p:spPr>
          <a:xfrm>
            <a:off x="767815" y="1595717"/>
            <a:ext cx="10898418" cy="4831977"/>
          </a:xfrm>
          <a:prstGeom prst="rect">
            <a:avLst/>
          </a:prstGeom>
        </p:spPr>
      </p:pic>
    </p:spTree>
    <p:extLst>
      <p:ext uri="{BB962C8B-B14F-4D97-AF65-F5344CB8AC3E}">
        <p14:creationId xmlns:p14="http://schemas.microsoft.com/office/powerpoint/2010/main" val="111568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F8DE4-FEE8-4449-B86C-3356A2458F29}"/>
              </a:ext>
            </a:extLst>
          </p:cNvPr>
          <p:cNvSpPr>
            <a:spLocks noGrp="1"/>
          </p:cNvSpPr>
          <p:nvPr>
            <p:ph type="title"/>
          </p:nvPr>
        </p:nvSpPr>
        <p:spPr>
          <a:xfrm>
            <a:off x="3886202" y="197721"/>
            <a:ext cx="10131425" cy="1456267"/>
          </a:xfrm>
        </p:spPr>
        <p:txBody>
          <a:bodyPr>
            <a:normAutofit/>
          </a:bodyPr>
          <a:lstStyle/>
          <a:p>
            <a:r>
              <a:rPr lang="en-IN" sz="4400" dirty="0">
                <a:latin typeface="+mn-lt"/>
              </a:rPr>
              <a:t>ADMIN PAGE</a:t>
            </a:r>
          </a:p>
        </p:txBody>
      </p:sp>
      <p:pic>
        <p:nvPicPr>
          <p:cNvPr id="4" name="Picture 3">
            <a:extLst>
              <a:ext uri="{FF2B5EF4-FFF2-40B4-BE49-F238E27FC236}">
                <a16:creationId xmlns:a16="http://schemas.microsoft.com/office/drawing/2014/main" xmlns="" id="{766C3E2F-4DF0-4D42-82F7-7B2FCCA78DEE}"/>
              </a:ext>
            </a:extLst>
          </p:cNvPr>
          <p:cNvPicPr>
            <a:picLocks noChangeAspect="1"/>
          </p:cNvPicPr>
          <p:nvPr/>
        </p:nvPicPr>
        <p:blipFill rotWithShape="1">
          <a:blip r:embed="rId2"/>
          <a:srcRect l="992" t="4117" r="1066" b="24118"/>
          <a:stretch/>
        </p:blipFill>
        <p:spPr>
          <a:xfrm>
            <a:off x="435449" y="1653988"/>
            <a:ext cx="11321101" cy="4666130"/>
          </a:xfrm>
          <a:prstGeom prst="rect">
            <a:avLst/>
          </a:prstGeom>
        </p:spPr>
      </p:pic>
    </p:spTree>
    <p:extLst>
      <p:ext uri="{BB962C8B-B14F-4D97-AF65-F5344CB8AC3E}">
        <p14:creationId xmlns:p14="http://schemas.microsoft.com/office/powerpoint/2010/main" val="351683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9A64C-EA0D-4DC2-A8C5-C88EFBF64979}"/>
              </a:ext>
            </a:extLst>
          </p:cNvPr>
          <p:cNvSpPr>
            <a:spLocks noGrp="1"/>
          </p:cNvSpPr>
          <p:nvPr>
            <p:ph type="title"/>
          </p:nvPr>
        </p:nvSpPr>
        <p:spPr>
          <a:xfrm>
            <a:off x="2568391" y="502024"/>
            <a:ext cx="6282266" cy="1456267"/>
          </a:xfrm>
        </p:spPr>
        <p:txBody>
          <a:bodyPr>
            <a:normAutofit/>
          </a:bodyPr>
          <a:lstStyle/>
          <a:p>
            <a:r>
              <a:rPr lang="en-US" sz="6000" dirty="0">
                <a:latin typeface="+mn-lt"/>
              </a:rPr>
              <a:t>GROUP MEMBERS </a:t>
            </a:r>
          </a:p>
        </p:txBody>
      </p:sp>
      <p:sp>
        <p:nvSpPr>
          <p:cNvPr id="3" name="Content Placeholder 2">
            <a:extLst>
              <a:ext uri="{FF2B5EF4-FFF2-40B4-BE49-F238E27FC236}">
                <a16:creationId xmlns:a16="http://schemas.microsoft.com/office/drawing/2014/main" xmlns="" id="{25AADCBA-8B92-4FBD-B325-3AA53CFF953E}"/>
              </a:ext>
            </a:extLst>
          </p:cNvPr>
          <p:cNvSpPr>
            <a:spLocks noGrp="1"/>
          </p:cNvSpPr>
          <p:nvPr>
            <p:ph idx="1"/>
          </p:nvPr>
        </p:nvSpPr>
        <p:spPr>
          <a:xfrm>
            <a:off x="1853453" y="2052420"/>
            <a:ext cx="8485094" cy="4160121"/>
          </a:xfrm>
        </p:spPr>
        <p:txBody>
          <a:bodyPr>
            <a:normAutofit/>
          </a:bodyPr>
          <a:lstStyle/>
          <a:p>
            <a:pPr marL="0" indent="0">
              <a:buNone/>
            </a:pPr>
            <a:r>
              <a:rPr lang="en-US" sz="4400" dirty="0"/>
              <a:t>FRONT END               BACK END</a:t>
            </a:r>
          </a:p>
          <a:p>
            <a:pPr marL="0" indent="0">
              <a:buNone/>
            </a:pPr>
            <a:r>
              <a:rPr lang="en-US" sz="3000" dirty="0"/>
              <a:t>   Hitasha Kakkad                        Gunti Gautam</a:t>
            </a:r>
          </a:p>
          <a:p>
            <a:pPr marL="0" indent="0">
              <a:buNone/>
            </a:pPr>
            <a:r>
              <a:rPr lang="en-US" sz="3000" dirty="0"/>
              <a:t>   Dinesh Dath                              Deepak Gupta</a:t>
            </a:r>
          </a:p>
          <a:p>
            <a:pPr marL="0" indent="0">
              <a:buNone/>
            </a:pPr>
            <a:r>
              <a:rPr lang="en-US" sz="3000" dirty="0"/>
              <a:t>   Harsha Vardhan                       BD. Gouthami</a:t>
            </a:r>
          </a:p>
          <a:p>
            <a:pPr marL="0" indent="0">
              <a:buNone/>
            </a:pPr>
            <a:r>
              <a:rPr lang="en-US" sz="3000" dirty="0"/>
              <a:t>   D.Ruchidar                                Gaurav Jat</a:t>
            </a:r>
          </a:p>
          <a:p>
            <a:pPr marL="0" indent="0">
              <a:buNone/>
            </a:pPr>
            <a:r>
              <a:rPr lang="en-US" sz="3000" dirty="0"/>
              <a:t>   Dodla Saketh                             Krishna Sai</a:t>
            </a:r>
          </a:p>
        </p:txBody>
      </p:sp>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233D3-A494-4316-A578-E61DD46CCB44}"/>
              </a:ext>
            </a:extLst>
          </p:cNvPr>
          <p:cNvSpPr>
            <a:spLocks noGrp="1"/>
          </p:cNvSpPr>
          <p:nvPr>
            <p:ph type="title"/>
          </p:nvPr>
        </p:nvSpPr>
        <p:spPr>
          <a:xfrm>
            <a:off x="3644155" y="-26894"/>
            <a:ext cx="10131425" cy="1456267"/>
          </a:xfrm>
        </p:spPr>
        <p:txBody>
          <a:bodyPr>
            <a:normAutofit/>
          </a:bodyPr>
          <a:lstStyle/>
          <a:p>
            <a:r>
              <a:rPr lang="en-IN" sz="4000" dirty="0">
                <a:latin typeface="+mn-lt"/>
              </a:rPr>
              <a:t>VIEW MANAGERS</a:t>
            </a:r>
          </a:p>
        </p:txBody>
      </p:sp>
      <p:pic>
        <p:nvPicPr>
          <p:cNvPr id="5" name="Picture 4">
            <a:extLst>
              <a:ext uri="{FF2B5EF4-FFF2-40B4-BE49-F238E27FC236}">
                <a16:creationId xmlns:a16="http://schemas.microsoft.com/office/drawing/2014/main" xmlns="" id="{AFCC229D-C62E-4E77-9302-51419595D292}"/>
              </a:ext>
            </a:extLst>
          </p:cNvPr>
          <p:cNvPicPr>
            <a:picLocks noChangeAspect="1"/>
          </p:cNvPicPr>
          <p:nvPr/>
        </p:nvPicPr>
        <p:blipFill rotWithShape="1">
          <a:blip r:embed="rId2"/>
          <a:srcRect t="4314" r="1838"/>
          <a:stretch/>
        </p:blipFill>
        <p:spPr>
          <a:xfrm>
            <a:off x="1142081" y="1223681"/>
            <a:ext cx="9907838" cy="5432613"/>
          </a:xfrm>
          <a:prstGeom prst="rect">
            <a:avLst/>
          </a:prstGeom>
        </p:spPr>
      </p:pic>
    </p:spTree>
    <p:extLst>
      <p:ext uri="{BB962C8B-B14F-4D97-AF65-F5344CB8AC3E}">
        <p14:creationId xmlns:p14="http://schemas.microsoft.com/office/powerpoint/2010/main" val="256504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206E8D-6CF3-4A64-9898-F320B228E2F8}"/>
              </a:ext>
            </a:extLst>
          </p:cNvPr>
          <p:cNvSpPr>
            <a:spLocks noGrp="1"/>
          </p:cNvSpPr>
          <p:nvPr>
            <p:ph type="title"/>
          </p:nvPr>
        </p:nvSpPr>
        <p:spPr>
          <a:xfrm>
            <a:off x="1855696" y="-255493"/>
            <a:ext cx="10131425" cy="1456267"/>
          </a:xfrm>
        </p:spPr>
        <p:txBody>
          <a:bodyPr>
            <a:normAutofit/>
          </a:bodyPr>
          <a:lstStyle/>
          <a:p>
            <a:r>
              <a:rPr lang="en-IN" sz="4400" dirty="0">
                <a:latin typeface="+mn-lt"/>
              </a:rPr>
              <a:t>VIEW ENGINEERS AND CUSTOMERS</a:t>
            </a:r>
          </a:p>
        </p:txBody>
      </p:sp>
      <p:pic>
        <p:nvPicPr>
          <p:cNvPr id="5" name="Picture 4">
            <a:extLst>
              <a:ext uri="{FF2B5EF4-FFF2-40B4-BE49-F238E27FC236}">
                <a16:creationId xmlns:a16="http://schemas.microsoft.com/office/drawing/2014/main" xmlns="" id="{2390F7F4-020E-4003-B504-51838BF748A2}"/>
              </a:ext>
            </a:extLst>
          </p:cNvPr>
          <p:cNvPicPr>
            <a:picLocks noChangeAspect="1"/>
          </p:cNvPicPr>
          <p:nvPr/>
        </p:nvPicPr>
        <p:blipFill rotWithShape="1">
          <a:blip r:embed="rId2"/>
          <a:srcRect t="3726" r="4375"/>
          <a:stretch/>
        </p:blipFill>
        <p:spPr>
          <a:xfrm>
            <a:off x="1362711" y="1026235"/>
            <a:ext cx="9799001" cy="5549377"/>
          </a:xfrm>
          <a:prstGeom prst="rect">
            <a:avLst/>
          </a:prstGeom>
        </p:spPr>
      </p:pic>
    </p:spTree>
    <p:extLst>
      <p:ext uri="{BB962C8B-B14F-4D97-AF65-F5344CB8AC3E}">
        <p14:creationId xmlns:p14="http://schemas.microsoft.com/office/powerpoint/2010/main" val="337500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172979-7944-42CE-BE61-C186AD329569}"/>
              </a:ext>
            </a:extLst>
          </p:cNvPr>
          <p:cNvSpPr>
            <a:spLocks noGrp="1"/>
          </p:cNvSpPr>
          <p:nvPr>
            <p:ph type="title"/>
          </p:nvPr>
        </p:nvSpPr>
        <p:spPr>
          <a:xfrm>
            <a:off x="3415554" y="38530"/>
            <a:ext cx="10131425" cy="1456267"/>
          </a:xfrm>
        </p:spPr>
        <p:txBody>
          <a:bodyPr>
            <a:normAutofit/>
          </a:bodyPr>
          <a:lstStyle/>
          <a:p>
            <a:r>
              <a:rPr lang="en-IN" sz="4400" dirty="0">
                <a:latin typeface="+mn-lt"/>
              </a:rPr>
              <a:t>VIEW COMPLAINTS</a:t>
            </a:r>
          </a:p>
        </p:txBody>
      </p:sp>
      <p:pic>
        <p:nvPicPr>
          <p:cNvPr id="4" name="Picture 3">
            <a:extLst>
              <a:ext uri="{FF2B5EF4-FFF2-40B4-BE49-F238E27FC236}">
                <a16:creationId xmlns:a16="http://schemas.microsoft.com/office/drawing/2014/main" xmlns="" id="{7EC450D3-7F2B-40EF-8557-3A7CAA060781}"/>
              </a:ext>
            </a:extLst>
          </p:cNvPr>
          <p:cNvPicPr>
            <a:picLocks noChangeAspect="1"/>
          </p:cNvPicPr>
          <p:nvPr/>
        </p:nvPicPr>
        <p:blipFill rotWithShape="1">
          <a:blip r:embed="rId2"/>
          <a:srcRect t="4314" r="4265" b="27255"/>
          <a:stretch/>
        </p:blipFill>
        <p:spPr>
          <a:xfrm>
            <a:off x="712693" y="1494797"/>
            <a:ext cx="11031198" cy="4865661"/>
          </a:xfrm>
          <a:prstGeom prst="rect">
            <a:avLst/>
          </a:prstGeom>
        </p:spPr>
      </p:pic>
    </p:spTree>
    <p:extLst>
      <p:ext uri="{BB962C8B-B14F-4D97-AF65-F5344CB8AC3E}">
        <p14:creationId xmlns:p14="http://schemas.microsoft.com/office/powerpoint/2010/main" val="4267271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E0FF8-0E3F-4AD8-8CC1-B436AB6D8C20}"/>
              </a:ext>
            </a:extLst>
          </p:cNvPr>
          <p:cNvSpPr>
            <a:spLocks noGrp="1"/>
          </p:cNvSpPr>
          <p:nvPr>
            <p:ph type="title"/>
          </p:nvPr>
        </p:nvSpPr>
        <p:spPr>
          <a:xfrm>
            <a:off x="3361765" y="354106"/>
            <a:ext cx="10131425" cy="1456267"/>
          </a:xfrm>
        </p:spPr>
        <p:txBody>
          <a:bodyPr>
            <a:normAutofit/>
          </a:bodyPr>
          <a:lstStyle/>
          <a:p>
            <a:r>
              <a:rPr lang="en-IN" sz="4400" dirty="0">
                <a:latin typeface="+mn-lt"/>
              </a:rPr>
              <a:t>VIEW FEEDBACKS</a:t>
            </a:r>
          </a:p>
        </p:txBody>
      </p:sp>
      <p:pic>
        <p:nvPicPr>
          <p:cNvPr id="4" name="Picture 3">
            <a:extLst>
              <a:ext uri="{FF2B5EF4-FFF2-40B4-BE49-F238E27FC236}">
                <a16:creationId xmlns:a16="http://schemas.microsoft.com/office/drawing/2014/main" xmlns="" id="{6E572428-ED61-4407-9CFE-FD586DBA830A}"/>
              </a:ext>
            </a:extLst>
          </p:cNvPr>
          <p:cNvPicPr>
            <a:picLocks noChangeAspect="1"/>
          </p:cNvPicPr>
          <p:nvPr/>
        </p:nvPicPr>
        <p:blipFill rotWithShape="1">
          <a:blip r:embed="rId2"/>
          <a:srcRect l="8934" t="57057" r="11276" b="5491"/>
          <a:stretch/>
        </p:blipFill>
        <p:spPr>
          <a:xfrm>
            <a:off x="806823" y="2070848"/>
            <a:ext cx="10899449" cy="4128246"/>
          </a:xfrm>
          <a:prstGeom prst="rect">
            <a:avLst/>
          </a:prstGeom>
        </p:spPr>
      </p:pic>
    </p:spTree>
    <p:extLst>
      <p:ext uri="{BB962C8B-B14F-4D97-AF65-F5344CB8AC3E}">
        <p14:creationId xmlns:p14="http://schemas.microsoft.com/office/powerpoint/2010/main" val="2610414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2BBE8C-F569-4998-8BAA-F9019ABBC761}"/>
              </a:ext>
            </a:extLst>
          </p:cNvPr>
          <p:cNvSpPr>
            <a:spLocks noGrp="1"/>
          </p:cNvSpPr>
          <p:nvPr>
            <p:ph type="title"/>
          </p:nvPr>
        </p:nvSpPr>
        <p:spPr>
          <a:xfrm>
            <a:off x="3321425" y="0"/>
            <a:ext cx="10131425" cy="1456267"/>
          </a:xfrm>
        </p:spPr>
        <p:txBody>
          <a:bodyPr>
            <a:normAutofit/>
          </a:bodyPr>
          <a:lstStyle/>
          <a:p>
            <a:r>
              <a:rPr lang="en-IN" sz="4400" dirty="0">
                <a:latin typeface="+mn-lt"/>
              </a:rPr>
              <a:t>CUSTOMERS PAGE</a:t>
            </a:r>
          </a:p>
        </p:txBody>
      </p:sp>
      <p:pic>
        <p:nvPicPr>
          <p:cNvPr id="4" name="Picture 3">
            <a:extLst>
              <a:ext uri="{FF2B5EF4-FFF2-40B4-BE49-F238E27FC236}">
                <a16:creationId xmlns:a16="http://schemas.microsoft.com/office/drawing/2014/main" xmlns="" id="{118DD6B9-6F3C-4139-9196-566BF7DEF7DB}"/>
              </a:ext>
            </a:extLst>
          </p:cNvPr>
          <p:cNvPicPr>
            <a:picLocks noChangeAspect="1"/>
          </p:cNvPicPr>
          <p:nvPr/>
        </p:nvPicPr>
        <p:blipFill rotWithShape="1">
          <a:blip r:embed="rId2"/>
          <a:srcRect t="3922" r="1728"/>
          <a:stretch/>
        </p:blipFill>
        <p:spPr>
          <a:xfrm>
            <a:off x="1183341" y="1452281"/>
            <a:ext cx="9847698" cy="5190566"/>
          </a:xfrm>
          <a:prstGeom prst="rect">
            <a:avLst/>
          </a:prstGeom>
        </p:spPr>
      </p:pic>
    </p:spTree>
    <p:extLst>
      <p:ext uri="{BB962C8B-B14F-4D97-AF65-F5344CB8AC3E}">
        <p14:creationId xmlns:p14="http://schemas.microsoft.com/office/powerpoint/2010/main" val="258417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D8B42-88E9-4303-A157-5AEAEF80B9B8}"/>
              </a:ext>
            </a:extLst>
          </p:cNvPr>
          <p:cNvSpPr>
            <a:spLocks noGrp="1"/>
          </p:cNvSpPr>
          <p:nvPr>
            <p:ph type="title"/>
          </p:nvPr>
        </p:nvSpPr>
        <p:spPr>
          <a:xfrm>
            <a:off x="3603813" y="0"/>
            <a:ext cx="10131425" cy="1456267"/>
          </a:xfrm>
        </p:spPr>
        <p:txBody>
          <a:bodyPr>
            <a:normAutofit/>
          </a:bodyPr>
          <a:lstStyle/>
          <a:p>
            <a:r>
              <a:rPr lang="en-IN" sz="4000" dirty="0">
                <a:latin typeface="+mn-lt"/>
              </a:rPr>
              <a:t>COMPLAINTS PAGE</a:t>
            </a:r>
          </a:p>
        </p:txBody>
      </p:sp>
      <p:pic>
        <p:nvPicPr>
          <p:cNvPr id="4" name="Picture 3">
            <a:extLst>
              <a:ext uri="{FF2B5EF4-FFF2-40B4-BE49-F238E27FC236}">
                <a16:creationId xmlns:a16="http://schemas.microsoft.com/office/drawing/2014/main" xmlns="" id="{C86EB2EE-DD15-4A00-B059-26DAFD831F19}"/>
              </a:ext>
            </a:extLst>
          </p:cNvPr>
          <p:cNvPicPr>
            <a:picLocks noChangeAspect="1"/>
          </p:cNvPicPr>
          <p:nvPr/>
        </p:nvPicPr>
        <p:blipFill rotWithShape="1">
          <a:blip r:embed="rId2"/>
          <a:srcRect l="992" t="3922" r="1618"/>
          <a:stretch/>
        </p:blipFill>
        <p:spPr>
          <a:xfrm>
            <a:off x="1140759" y="1210234"/>
            <a:ext cx="9910482" cy="5499589"/>
          </a:xfrm>
          <a:prstGeom prst="rect">
            <a:avLst/>
          </a:prstGeom>
        </p:spPr>
      </p:pic>
    </p:spTree>
    <p:extLst>
      <p:ext uri="{BB962C8B-B14F-4D97-AF65-F5344CB8AC3E}">
        <p14:creationId xmlns:p14="http://schemas.microsoft.com/office/powerpoint/2010/main" val="352458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7FC47D-E41A-4CA4-A189-568FB9986971}"/>
              </a:ext>
            </a:extLst>
          </p:cNvPr>
          <p:cNvSpPr>
            <a:spLocks noGrp="1"/>
          </p:cNvSpPr>
          <p:nvPr>
            <p:ph type="title"/>
          </p:nvPr>
        </p:nvSpPr>
        <p:spPr>
          <a:xfrm>
            <a:off x="3711390" y="0"/>
            <a:ext cx="10131425" cy="1456267"/>
          </a:xfrm>
        </p:spPr>
        <p:txBody>
          <a:bodyPr>
            <a:normAutofit/>
          </a:bodyPr>
          <a:lstStyle/>
          <a:p>
            <a:r>
              <a:rPr lang="en-IN" sz="4400" dirty="0">
                <a:latin typeface="+mn-lt"/>
              </a:rPr>
              <a:t>NEW USERS PAGE</a:t>
            </a:r>
          </a:p>
        </p:txBody>
      </p:sp>
      <p:pic>
        <p:nvPicPr>
          <p:cNvPr id="4" name="Picture 3">
            <a:extLst>
              <a:ext uri="{FF2B5EF4-FFF2-40B4-BE49-F238E27FC236}">
                <a16:creationId xmlns:a16="http://schemas.microsoft.com/office/drawing/2014/main" xmlns="" id="{91B5DCA6-FE0A-4906-AE48-C4F492B34466}"/>
              </a:ext>
            </a:extLst>
          </p:cNvPr>
          <p:cNvPicPr>
            <a:picLocks noChangeAspect="1"/>
          </p:cNvPicPr>
          <p:nvPr/>
        </p:nvPicPr>
        <p:blipFill rotWithShape="1">
          <a:blip r:embed="rId2"/>
          <a:srcRect l="993" t="4510" r="1838"/>
          <a:stretch/>
        </p:blipFill>
        <p:spPr>
          <a:xfrm>
            <a:off x="1292225" y="1219987"/>
            <a:ext cx="9677400" cy="5349483"/>
          </a:xfrm>
          <a:prstGeom prst="rect">
            <a:avLst/>
          </a:prstGeom>
        </p:spPr>
      </p:pic>
    </p:spTree>
    <p:extLst>
      <p:ext uri="{BB962C8B-B14F-4D97-AF65-F5344CB8AC3E}">
        <p14:creationId xmlns:p14="http://schemas.microsoft.com/office/powerpoint/2010/main" val="381200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0C84A3-C7C9-4026-9A64-6EBBAC349A56}"/>
              </a:ext>
            </a:extLst>
          </p:cNvPr>
          <p:cNvSpPr>
            <a:spLocks noGrp="1"/>
          </p:cNvSpPr>
          <p:nvPr>
            <p:ph type="title"/>
          </p:nvPr>
        </p:nvSpPr>
        <p:spPr>
          <a:xfrm>
            <a:off x="2931461" y="0"/>
            <a:ext cx="10131425" cy="1456267"/>
          </a:xfrm>
        </p:spPr>
        <p:txBody>
          <a:bodyPr>
            <a:normAutofit/>
          </a:bodyPr>
          <a:lstStyle/>
          <a:p>
            <a:r>
              <a:rPr lang="en-IN" sz="4400" dirty="0">
                <a:latin typeface="+mn-lt"/>
              </a:rPr>
              <a:t>MANAGERS LOGIN PAGE</a:t>
            </a:r>
          </a:p>
        </p:txBody>
      </p:sp>
      <p:pic>
        <p:nvPicPr>
          <p:cNvPr id="5" name="Picture 4">
            <a:extLst>
              <a:ext uri="{FF2B5EF4-FFF2-40B4-BE49-F238E27FC236}">
                <a16:creationId xmlns:a16="http://schemas.microsoft.com/office/drawing/2014/main" xmlns="" id="{32320186-6DB2-464A-A11C-F40050FF82B1}"/>
              </a:ext>
            </a:extLst>
          </p:cNvPr>
          <p:cNvPicPr>
            <a:picLocks noChangeAspect="1"/>
          </p:cNvPicPr>
          <p:nvPr/>
        </p:nvPicPr>
        <p:blipFill rotWithShape="1">
          <a:blip r:embed="rId2"/>
          <a:srcRect t="4117" r="2390"/>
          <a:stretch/>
        </p:blipFill>
        <p:spPr>
          <a:xfrm>
            <a:off x="1290919" y="1129552"/>
            <a:ext cx="9929374" cy="5486400"/>
          </a:xfrm>
          <a:prstGeom prst="rect">
            <a:avLst/>
          </a:prstGeom>
        </p:spPr>
      </p:pic>
    </p:spTree>
    <p:extLst>
      <p:ext uri="{BB962C8B-B14F-4D97-AF65-F5344CB8AC3E}">
        <p14:creationId xmlns:p14="http://schemas.microsoft.com/office/powerpoint/2010/main" val="402705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418EAF-F6EF-4F61-9749-354BE9244C17}"/>
              </a:ext>
            </a:extLst>
          </p:cNvPr>
          <p:cNvSpPr>
            <a:spLocks noGrp="1"/>
          </p:cNvSpPr>
          <p:nvPr>
            <p:ph type="title"/>
          </p:nvPr>
        </p:nvSpPr>
        <p:spPr>
          <a:xfrm>
            <a:off x="3657601" y="-94129"/>
            <a:ext cx="10131425" cy="1456267"/>
          </a:xfrm>
        </p:spPr>
        <p:txBody>
          <a:bodyPr>
            <a:normAutofit/>
          </a:bodyPr>
          <a:lstStyle/>
          <a:p>
            <a:r>
              <a:rPr lang="en-IN" sz="4400" dirty="0">
                <a:latin typeface="+mn-lt"/>
              </a:rPr>
              <a:t>ENGINEERS PAGE</a:t>
            </a:r>
          </a:p>
        </p:txBody>
      </p:sp>
      <p:pic>
        <p:nvPicPr>
          <p:cNvPr id="4" name="Picture 3">
            <a:extLst>
              <a:ext uri="{FF2B5EF4-FFF2-40B4-BE49-F238E27FC236}">
                <a16:creationId xmlns:a16="http://schemas.microsoft.com/office/drawing/2014/main" xmlns="" id="{813A6E02-9CFF-4D79-AF65-16725E859EFC}"/>
              </a:ext>
            </a:extLst>
          </p:cNvPr>
          <p:cNvPicPr>
            <a:picLocks noChangeAspect="1"/>
          </p:cNvPicPr>
          <p:nvPr/>
        </p:nvPicPr>
        <p:blipFill rotWithShape="1">
          <a:blip r:embed="rId2"/>
          <a:srcRect l="882" t="4117" r="1838"/>
          <a:stretch/>
        </p:blipFill>
        <p:spPr>
          <a:xfrm>
            <a:off x="1129553" y="983629"/>
            <a:ext cx="10260106" cy="5688427"/>
          </a:xfrm>
          <a:prstGeom prst="rect">
            <a:avLst/>
          </a:prstGeom>
        </p:spPr>
      </p:pic>
    </p:spTree>
    <p:extLst>
      <p:ext uri="{BB962C8B-B14F-4D97-AF65-F5344CB8AC3E}">
        <p14:creationId xmlns:p14="http://schemas.microsoft.com/office/powerpoint/2010/main" val="2566330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FA4E5D-AEA1-412F-B133-92A4D653A478}"/>
              </a:ext>
            </a:extLst>
          </p:cNvPr>
          <p:cNvSpPr>
            <a:spLocks noGrp="1"/>
          </p:cNvSpPr>
          <p:nvPr>
            <p:ph type="title"/>
          </p:nvPr>
        </p:nvSpPr>
        <p:spPr>
          <a:xfrm>
            <a:off x="3671048" y="0"/>
            <a:ext cx="10131425" cy="1456267"/>
          </a:xfrm>
        </p:spPr>
        <p:txBody>
          <a:bodyPr>
            <a:normAutofit/>
          </a:bodyPr>
          <a:lstStyle/>
          <a:p>
            <a:r>
              <a:rPr lang="en-IN" sz="4400" dirty="0">
                <a:latin typeface="+mn-lt"/>
              </a:rPr>
              <a:t>FEEDBACKS PAGE</a:t>
            </a:r>
          </a:p>
        </p:txBody>
      </p:sp>
      <p:pic>
        <p:nvPicPr>
          <p:cNvPr id="10" name="Picture 9">
            <a:extLst>
              <a:ext uri="{FF2B5EF4-FFF2-40B4-BE49-F238E27FC236}">
                <a16:creationId xmlns:a16="http://schemas.microsoft.com/office/drawing/2014/main" xmlns="" id="{671EDEB0-F9FD-48A2-96E4-E6B7109C9749}"/>
              </a:ext>
            </a:extLst>
          </p:cNvPr>
          <p:cNvPicPr>
            <a:picLocks noChangeAspect="1"/>
          </p:cNvPicPr>
          <p:nvPr/>
        </p:nvPicPr>
        <p:blipFill rotWithShape="1">
          <a:blip r:embed="rId2"/>
          <a:srcRect t="4706" r="1507"/>
          <a:stretch/>
        </p:blipFill>
        <p:spPr>
          <a:xfrm>
            <a:off x="1485386" y="1333997"/>
            <a:ext cx="9463273" cy="5150225"/>
          </a:xfrm>
          <a:prstGeom prst="rect">
            <a:avLst/>
          </a:prstGeom>
        </p:spPr>
      </p:pic>
    </p:spTree>
    <p:extLst>
      <p:ext uri="{BB962C8B-B14F-4D97-AF65-F5344CB8AC3E}">
        <p14:creationId xmlns:p14="http://schemas.microsoft.com/office/powerpoint/2010/main" val="351020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59404-851A-4815-BE5B-A05BC3F217FF}"/>
              </a:ext>
            </a:extLst>
          </p:cNvPr>
          <p:cNvSpPr>
            <a:spLocks noGrp="1"/>
          </p:cNvSpPr>
          <p:nvPr>
            <p:ph type="title"/>
          </p:nvPr>
        </p:nvSpPr>
        <p:spPr>
          <a:xfrm>
            <a:off x="-1855694" y="-174812"/>
            <a:ext cx="10131425" cy="1456267"/>
          </a:xfrm>
        </p:spPr>
        <p:txBody>
          <a:bodyPr>
            <a:normAutofit/>
          </a:bodyPr>
          <a:lstStyle/>
          <a:p>
            <a:r>
              <a:rPr lang="en-US" sz="6000" dirty="0">
                <a:latin typeface="+mn-lt"/>
              </a:rPr>
              <a:t>                                    CONTENTS</a:t>
            </a:r>
            <a:endParaRPr lang="en-IN" sz="6000" dirty="0">
              <a:latin typeface="+mn-lt"/>
            </a:endParaRPr>
          </a:p>
        </p:txBody>
      </p:sp>
      <p:sp>
        <p:nvSpPr>
          <p:cNvPr id="3" name="Content Placeholder 2">
            <a:extLst>
              <a:ext uri="{FF2B5EF4-FFF2-40B4-BE49-F238E27FC236}">
                <a16:creationId xmlns:a16="http://schemas.microsoft.com/office/drawing/2014/main" xmlns="" id="{1ECCFD50-9740-438D-8BCA-63E91D7D07CF}"/>
              </a:ext>
            </a:extLst>
          </p:cNvPr>
          <p:cNvSpPr>
            <a:spLocks noGrp="1"/>
          </p:cNvSpPr>
          <p:nvPr>
            <p:ph idx="1"/>
          </p:nvPr>
        </p:nvSpPr>
        <p:spPr>
          <a:xfrm>
            <a:off x="1129553" y="2407023"/>
            <a:ext cx="9633885" cy="3007659"/>
          </a:xfrm>
        </p:spPr>
        <p:txBody>
          <a:bodyPr>
            <a:noAutofit/>
          </a:bodyPr>
          <a:lstStyle/>
          <a:p>
            <a:r>
              <a:rPr lang="en-US" sz="2400" dirty="0"/>
              <a:t>INTRODUCTION</a:t>
            </a:r>
          </a:p>
          <a:p>
            <a:r>
              <a:rPr lang="en-US" sz="2400" dirty="0"/>
              <a:t>PROJECT SCOPE</a:t>
            </a:r>
          </a:p>
          <a:p>
            <a:r>
              <a:rPr lang="en-US" sz="2400" dirty="0"/>
              <a:t>EXISTING SYSTEM</a:t>
            </a:r>
          </a:p>
          <a:p>
            <a:r>
              <a:rPr lang="en-US" sz="2400" dirty="0"/>
              <a:t>PROPOSED SYSTEM</a:t>
            </a:r>
          </a:p>
          <a:p>
            <a:r>
              <a:rPr lang="en-US" sz="2400" dirty="0"/>
              <a:t>FLOW CHART</a:t>
            </a:r>
          </a:p>
          <a:p>
            <a:r>
              <a:rPr lang="en-US" sz="2400" dirty="0"/>
              <a:t>REQUIREMENTS</a:t>
            </a:r>
          </a:p>
          <a:p>
            <a:r>
              <a:rPr lang="en-US" sz="2400" dirty="0"/>
              <a:t>ASSUMPTIONS</a:t>
            </a:r>
          </a:p>
          <a:p>
            <a:r>
              <a:rPr lang="en-US" sz="2400" dirty="0"/>
              <a:t>ADVANTAGES</a:t>
            </a:r>
          </a:p>
          <a:p>
            <a:r>
              <a:rPr lang="en-US" sz="2400" dirty="0"/>
              <a:t>DATABASE SCHEMA</a:t>
            </a:r>
          </a:p>
          <a:p>
            <a:r>
              <a:rPr lang="en-IN" sz="2400" dirty="0"/>
              <a:t>DATA DIRECTORY</a:t>
            </a:r>
          </a:p>
          <a:p>
            <a:r>
              <a:rPr lang="en-IN" sz="2400" dirty="0"/>
              <a:t>OUTPUT</a:t>
            </a:r>
          </a:p>
          <a:p>
            <a:r>
              <a:rPr lang="en-IN" sz="2400" dirty="0"/>
              <a:t>CONCLUSON</a:t>
            </a:r>
          </a:p>
        </p:txBody>
      </p:sp>
    </p:spTree>
    <p:extLst>
      <p:ext uri="{BB962C8B-B14F-4D97-AF65-F5344CB8AC3E}">
        <p14:creationId xmlns:p14="http://schemas.microsoft.com/office/powerpoint/2010/main" val="252151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5841F-728E-4D17-970B-3A9850F6A9A2}"/>
              </a:ext>
            </a:extLst>
          </p:cNvPr>
          <p:cNvSpPr>
            <a:spLocks noGrp="1"/>
          </p:cNvSpPr>
          <p:nvPr>
            <p:ph type="title"/>
          </p:nvPr>
        </p:nvSpPr>
        <p:spPr>
          <a:xfrm>
            <a:off x="3550024" y="0"/>
            <a:ext cx="10131425" cy="1456267"/>
          </a:xfrm>
        </p:spPr>
        <p:txBody>
          <a:bodyPr>
            <a:normAutofit/>
          </a:bodyPr>
          <a:lstStyle/>
          <a:p>
            <a:r>
              <a:rPr lang="en-IN" sz="6000" dirty="0">
                <a:latin typeface="+mn-lt"/>
              </a:rPr>
              <a:t>Junit TESTING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442" y="1419726"/>
            <a:ext cx="9841832" cy="4732421"/>
          </a:xfrm>
          <a:prstGeom prst="rect">
            <a:avLst/>
          </a:prstGeom>
        </p:spPr>
      </p:pic>
    </p:spTree>
    <p:extLst>
      <p:ext uri="{BB962C8B-B14F-4D97-AF65-F5344CB8AC3E}">
        <p14:creationId xmlns:p14="http://schemas.microsoft.com/office/powerpoint/2010/main" val="284017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AD1F81-1651-4E39-AEC3-93E7617C439F}"/>
              </a:ext>
            </a:extLst>
          </p:cNvPr>
          <p:cNvSpPr>
            <a:spLocks noGrp="1"/>
          </p:cNvSpPr>
          <p:nvPr>
            <p:ph type="title"/>
          </p:nvPr>
        </p:nvSpPr>
        <p:spPr>
          <a:xfrm>
            <a:off x="3455895" y="-156856"/>
            <a:ext cx="10131425" cy="1456267"/>
          </a:xfrm>
        </p:spPr>
        <p:txBody>
          <a:bodyPr>
            <a:normAutofit/>
          </a:bodyPr>
          <a:lstStyle/>
          <a:p>
            <a:r>
              <a:rPr lang="en-IN" sz="6000" dirty="0">
                <a:latin typeface="+mn-lt"/>
              </a:rPr>
              <a:t>JuNIT TESTING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58" y="1299411"/>
            <a:ext cx="10058400" cy="4716378"/>
          </a:xfrm>
          <a:prstGeom prst="rect">
            <a:avLst/>
          </a:prstGeom>
        </p:spPr>
      </p:pic>
    </p:spTree>
    <p:extLst>
      <p:ext uri="{BB962C8B-B14F-4D97-AF65-F5344CB8AC3E}">
        <p14:creationId xmlns:p14="http://schemas.microsoft.com/office/powerpoint/2010/main" val="152764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89" y="843455"/>
            <a:ext cx="10058400" cy="5657850"/>
          </a:xfrm>
          <a:prstGeom prst="rect">
            <a:avLst/>
          </a:prstGeom>
        </p:spPr>
      </p:pic>
    </p:spTree>
    <p:extLst>
      <p:ext uri="{BB962C8B-B14F-4D97-AF65-F5344CB8AC3E}">
        <p14:creationId xmlns:p14="http://schemas.microsoft.com/office/powerpoint/2010/main" val="165570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46" y="0"/>
            <a:ext cx="10131425" cy="1456267"/>
          </a:xfrm>
        </p:spPr>
        <p:txBody>
          <a:bodyPr/>
          <a:lstStyle/>
          <a:p>
            <a:r>
              <a:rPr lang="en-IN" dirty="0"/>
              <a:t>                   API testing using postman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37" y="1356501"/>
            <a:ext cx="10226842" cy="5205663"/>
          </a:xfrm>
          <a:prstGeom prst="rect">
            <a:avLst/>
          </a:prstGeom>
        </p:spPr>
      </p:pic>
    </p:spTree>
    <p:extLst>
      <p:ext uri="{BB962C8B-B14F-4D97-AF65-F5344CB8AC3E}">
        <p14:creationId xmlns:p14="http://schemas.microsoft.com/office/powerpoint/2010/main" val="287191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72F887-C736-4822-9240-77317227E8BD}"/>
              </a:ext>
            </a:extLst>
          </p:cNvPr>
          <p:cNvSpPr>
            <a:spLocks noGrp="1"/>
          </p:cNvSpPr>
          <p:nvPr>
            <p:ph type="title"/>
          </p:nvPr>
        </p:nvSpPr>
        <p:spPr>
          <a:xfrm>
            <a:off x="2971801" y="233082"/>
            <a:ext cx="10131425" cy="1456267"/>
          </a:xfrm>
        </p:spPr>
        <p:txBody>
          <a:bodyPr>
            <a:normAutofit/>
          </a:bodyPr>
          <a:lstStyle/>
          <a:p>
            <a:r>
              <a:rPr lang="en-US" sz="6000" dirty="0">
                <a:latin typeface="+mn-lt"/>
              </a:rPr>
              <a:t>FUTURE SCOPE </a:t>
            </a:r>
            <a:endParaRPr lang="en-IN" sz="6000" dirty="0">
              <a:latin typeface="+mn-lt"/>
            </a:endParaRPr>
          </a:p>
        </p:txBody>
      </p:sp>
      <p:sp>
        <p:nvSpPr>
          <p:cNvPr id="3" name="TextBox 2">
            <a:extLst>
              <a:ext uri="{FF2B5EF4-FFF2-40B4-BE49-F238E27FC236}">
                <a16:creationId xmlns:a16="http://schemas.microsoft.com/office/drawing/2014/main" xmlns="" id="{B89148C3-4860-4DA4-8802-F05537E29EC0}"/>
              </a:ext>
            </a:extLst>
          </p:cNvPr>
          <p:cNvSpPr txBox="1"/>
          <p:nvPr/>
        </p:nvSpPr>
        <p:spPr>
          <a:xfrm>
            <a:off x="1237129" y="2124635"/>
            <a:ext cx="9574306"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t>Developed to be used by all the people</a:t>
            </a:r>
          </a:p>
          <a:p>
            <a:pPr marL="285750" indent="-285750">
              <a:buFont typeface="Arial" panose="020B0604020202020204" pitchFamily="34" charset="0"/>
              <a:buChar char="•"/>
            </a:pPr>
            <a:r>
              <a:rPr lang="en-US" sz="3200" dirty="0"/>
              <a:t>Can be used by people of all ages </a:t>
            </a:r>
          </a:p>
          <a:p>
            <a:pPr marL="285750" indent="-285750">
              <a:buFont typeface="Arial" panose="020B0604020202020204" pitchFamily="34" charset="0"/>
              <a:buChar char="•"/>
            </a:pPr>
            <a:r>
              <a:rPr lang="en-US" sz="3200" dirty="0"/>
              <a:t>Makes complaining simple for customers as well as solving for the workers</a:t>
            </a:r>
          </a:p>
          <a:p>
            <a:pPr marL="285750" indent="-285750">
              <a:buFont typeface="Arial" panose="020B0604020202020204" pitchFamily="34" charset="0"/>
              <a:buChar char="•"/>
            </a:pPr>
            <a:r>
              <a:rPr lang="en-US" sz="3200" dirty="0"/>
              <a:t>Time saving</a:t>
            </a:r>
          </a:p>
          <a:p>
            <a:pPr marL="285750" indent="-285750">
              <a:buFont typeface="Arial" panose="020B0604020202020204" pitchFamily="34" charset="0"/>
              <a:buChar char="•"/>
            </a:pPr>
            <a:r>
              <a:rPr lang="en-US" sz="3200" dirty="0"/>
              <a:t>This project can bring a revolution in the complaint redressal  system</a:t>
            </a:r>
            <a:endParaRPr lang="en-IN" sz="3200" dirty="0"/>
          </a:p>
        </p:txBody>
      </p:sp>
    </p:spTree>
    <p:extLst>
      <p:ext uri="{BB962C8B-B14F-4D97-AF65-F5344CB8AC3E}">
        <p14:creationId xmlns:p14="http://schemas.microsoft.com/office/powerpoint/2010/main" val="177346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D29958-7DED-4117-9FC3-F8407432F799}"/>
              </a:ext>
            </a:extLst>
          </p:cNvPr>
          <p:cNvSpPr>
            <a:spLocks noGrp="1"/>
          </p:cNvSpPr>
          <p:nvPr>
            <p:ph type="title"/>
          </p:nvPr>
        </p:nvSpPr>
        <p:spPr>
          <a:xfrm>
            <a:off x="3496236" y="300318"/>
            <a:ext cx="10131425" cy="1456267"/>
          </a:xfrm>
        </p:spPr>
        <p:txBody>
          <a:bodyPr>
            <a:normAutofit/>
          </a:bodyPr>
          <a:lstStyle/>
          <a:p>
            <a:r>
              <a:rPr lang="en-IN" sz="6000" dirty="0">
                <a:latin typeface="+mn-lt"/>
              </a:rPr>
              <a:t>CONCLUSION</a:t>
            </a:r>
          </a:p>
        </p:txBody>
      </p:sp>
      <p:sp>
        <p:nvSpPr>
          <p:cNvPr id="3" name="TextBox 2">
            <a:extLst>
              <a:ext uri="{FF2B5EF4-FFF2-40B4-BE49-F238E27FC236}">
                <a16:creationId xmlns:a16="http://schemas.microsoft.com/office/drawing/2014/main" xmlns="" id="{FAAE7524-7A35-4ABE-A15B-E1018D648E4B}"/>
              </a:ext>
            </a:extLst>
          </p:cNvPr>
          <p:cNvSpPr txBox="1"/>
          <p:nvPr/>
        </p:nvSpPr>
        <p:spPr>
          <a:xfrm>
            <a:off x="670897" y="2299447"/>
            <a:ext cx="11521103" cy="4524315"/>
          </a:xfrm>
          <a:prstGeom prst="rect">
            <a:avLst/>
          </a:prstGeom>
          <a:noFill/>
        </p:spPr>
        <p:txBody>
          <a:bodyPr wrap="none" rtlCol="0">
            <a:spAutoFit/>
          </a:bodyPr>
          <a:lstStyle/>
          <a:p>
            <a:r>
              <a:rPr lang="en-US" sz="3600" dirty="0">
                <a:solidFill>
                  <a:schemeClr val="tx1"/>
                </a:solidFill>
                <a:latin typeface="Times New Roman" pitchFamily="18" charset="0"/>
                <a:cs typeface="Times New Roman" pitchFamily="18" charset="0"/>
              </a:rPr>
              <a:t>Application software has been computed successfully</a:t>
            </a:r>
          </a:p>
          <a:p>
            <a:r>
              <a:rPr lang="en-US" sz="3600" dirty="0">
                <a:solidFill>
                  <a:schemeClr val="tx1"/>
                </a:solidFill>
                <a:latin typeface="Times New Roman" pitchFamily="18" charset="0"/>
                <a:cs typeface="Times New Roman" pitchFamily="18" charset="0"/>
              </a:rPr>
              <a:t> and was also tested successfully by passing all the test cases.</a:t>
            </a:r>
          </a:p>
          <a:p>
            <a:endParaRPr lang="en-US" sz="3600" dirty="0">
              <a:solidFill>
                <a:schemeClr val="tx1"/>
              </a:solidFill>
              <a:latin typeface="Times New Roman" pitchFamily="18" charset="0"/>
              <a:cs typeface="Times New Roman" pitchFamily="18" charset="0"/>
            </a:endParaRPr>
          </a:p>
          <a:p>
            <a:r>
              <a:rPr lang="en-US" sz="3600" dirty="0">
                <a:solidFill>
                  <a:schemeClr val="tx1"/>
                </a:solidFill>
                <a:latin typeface="Times New Roman" pitchFamily="18" charset="0"/>
                <a:cs typeface="Times New Roman" pitchFamily="18" charset="0"/>
              </a:rPr>
              <a:t>It is user friendly and has required options, which can be</a:t>
            </a:r>
          </a:p>
          <a:p>
            <a:r>
              <a:rPr lang="en-US" sz="3600" dirty="0">
                <a:solidFill>
                  <a:schemeClr val="tx1"/>
                </a:solidFill>
                <a:latin typeface="Times New Roman" pitchFamily="18" charset="0"/>
                <a:cs typeface="Times New Roman" pitchFamily="18" charset="0"/>
              </a:rPr>
              <a:t> utilized by the user to perform desired operations.</a:t>
            </a:r>
          </a:p>
          <a:p>
            <a:endParaRPr lang="en-US" sz="3600" dirty="0">
              <a:latin typeface="Times New Roman" pitchFamily="18" charset="0"/>
              <a:cs typeface="Times New Roman" pitchFamily="18" charset="0"/>
            </a:endParaRPr>
          </a:p>
          <a:p>
            <a:endParaRPr lang="en-US" sz="3600" dirty="0">
              <a:solidFill>
                <a:schemeClr val="tx1"/>
              </a:solidFill>
              <a:latin typeface="Times New Roman" pitchFamily="18" charset="0"/>
              <a:cs typeface="Times New Roman" pitchFamily="18" charset="0"/>
            </a:endParaRPr>
          </a:p>
          <a:p>
            <a:endParaRPr lang="en-IN" sz="3600" dirty="0"/>
          </a:p>
        </p:txBody>
      </p:sp>
    </p:spTree>
    <p:extLst>
      <p:ext uri="{BB962C8B-B14F-4D97-AF65-F5344CB8AC3E}">
        <p14:creationId xmlns:p14="http://schemas.microsoft.com/office/powerpoint/2010/main" val="2068088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F2AEB5-63B0-4FAB-8296-D3AE29B9F99F}"/>
              </a:ext>
            </a:extLst>
          </p:cNvPr>
          <p:cNvSpPr>
            <a:spLocks noGrp="1"/>
          </p:cNvSpPr>
          <p:nvPr>
            <p:ph type="title"/>
          </p:nvPr>
        </p:nvSpPr>
        <p:spPr>
          <a:xfrm>
            <a:off x="2541495" y="2351243"/>
            <a:ext cx="10131425" cy="1456267"/>
          </a:xfrm>
        </p:spPr>
        <p:txBody>
          <a:bodyPr>
            <a:noAutofit/>
          </a:bodyPr>
          <a:lstStyle/>
          <a:p>
            <a:r>
              <a:rPr lang="en-IN" sz="9600" dirty="0">
                <a:latin typeface="+mn-lt"/>
              </a:rPr>
              <a:t>THANK YOU</a:t>
            </a:r>
          </a:p>
        </p:txBody>
      </p:sp>
    </p:spTree>
    <p:extLst>
      <p:ext uri="{BB962C8B-B14F-4D97-AF65-F5344CB8AC3E}">
        <p14:creationId xmlns:p14="http://schemas.microsoft.com/office/powerpoint/2010/main" val="256546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A749A5-9B38-42DA-B24F-9912DCDD741A}"/>
              </a:ext>
            </a:extLst>
          </p:cNvPr>
          <p:cNvSpPr>
            <a:spLocks noGrp="1"/>
          </p:cNvSpPr>
          <p:nvPr>
            <p:ph type="title"/>
          </p:nvPr>
        </p:nvSpPr>
        <p:spPr>
          <a:xfrm>
            <a:off x="1196790" y="609600"/>
            <a:ext cx="10131425" cy="1456267"/>
          </a:xfrm>
        </p:spPr>
        <p:txBody>
          <a:bodyPr>
            <a:normAutofit/>
          </a:bodyPr>
          <a:lstStyle/>
          <a:p>
            <a:r>
              <a:rPr lang="en-IN" sz="6000" dirty="0">
                <a:latin typeface="+mn-lt"/>
              </a:rPr>
              <a:t>            INTRODUCTION</a:t>
            </a:r>
          </a:p>
        </p:txBody>
      </p:sp>
      <p:sp>
        <p:nvSpPr>
          <p:cNvPr id="3" name="Content Placeholder 2">
            <a:extLst>
              <a:ext uri="{FF2B5EF4-FFF2-40B4-BE49-F238E27FC236}">
                <a16:creationId xmlns:a16="http://schemas.microsoft.com/office/drawing/2014/main" xmlns="" id="{F906C4CC-CB53-437E-9D3D-D7D49BD0F6C7}"/>
              </a:ext>
            </a:extLst>
          </p:cNvPr>
          <p:cNvSpPr>
            <a:spLocks noGrp="1"/>
          </p:cNvSpPr>
          <p:nvPr>
            <p:ph idx="1"/>
          </p:nvPr>
        </p:nvSpPr>
        <p:spPr>
          <a:xfrm>
            <a:off x="1030287" y="2065867"/>
            <a:ext cx="10507289" cy="4531659"/>
          </a:xfrm>
        </p:spPr>
        <p:txBody>
          <a:bodyPr>
            <a:noAutofit/>
          </a:bodyPr>
          <a:lstStyle/>
          <a:p>
            <a:pPr marL="0" indent="0">
              <a:buNone/>
            </a:pPr>
            <a:r>
              <a:rPr lang="en-US" sz="2800" dirty="0">
                <a:solidFill>
                  <a:schemeClr val="tx1"/>
                </a:solidFill>
                <a:latin typeface="Times New Roman" pitchFamily="18" charset="0"/>
                <a:cs typeface="Times New Roman" pitchFamily="18" charset="0"/>
              </a:rPr>
              <a:t>ABC Telecom Ltd. is one of India’s major telecommunication service providers offering landline, mobile phone and Fiber optic broadband services across the country. Their customer services group is interested in providing a set of customer redressal services through the , development of a new application using the state-of-art technologies such as Spring-boot for the development of java-based services, and UI using Angular and integrate them suitably, so that all the necessary services are taken care of through this application. </a:t>
            </a:r>
          </a:p>
          <a:p>
            <a:endParaRPr lang="en-IN" sz="2800" dirty="0"/>
          </a:p>
        </p:txBody>
      </p:sp>
    </p:spTree>
    <p:extLst>
      <p:ext uri="{BB962C8B-B14F-4D97-AF65-F5344CB8AC3E}">
        <p14:creationId xmlns:p14="http://schemas.microsoft.com/office/powerpoint/2010/main" val="75468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xmlns="" id="{5957B38F-80DF-4C47-9B4D-37C0EB2D5754}"/>
              </a:ext>
            </a:extLst>
          </p:cNvPr>
          <p:cNvSpPr/>
          <p:nvPr/>
        </p:nvSpPr>
        <p:spPr>
          <a:xfrm>
            <a:off x="3617257" y="484095"/>
            <a:ext cx="4410637" cy="1882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rPr>
              <a:t>ABC TELECOM LTD</a:t>
            </a:r>
          </a:p>
        </p:txBody>
      </p:sp>
      <p:sp>
        <p:nvSpPr>
          <p:cNvPr id="3" name="Rectangle 2">
            <a:extLst>
              <a:ext uri="{FF2B5EF4-FFF2-40B4-BE49-F238E27FC236}">
                <a16:creationId xmlns:a16="http://schemas.microsoft.com/office/drawing/2014/main" xmlns="" id="{A65777FE-EEEB-4B82-AF3E-0A7D0DCD42E1}"/>
              </a:ext>
            </a:extLst>
          </p:cNvPr>
          <p:cNvSpPr/>
          <p:nvPr/>
        </p:nvSpPr>
        <p:spPr>
          <a:xfrm>
            <a:off x="338415" y="3428998"/>
            <a:ext cx="2931459" cy="806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LANDLINE</a:t>
            </a:r>
          </a:p>
        </p:txBody>
      </p:sp>
      <p:sp>
        <p:nvSpPr>
          <p:cNvPr id="4" name="Rectangle 3">
            <a:extLst>
              <a:ext uri="{FF2B5EF4-FFF2-40B4-BE49-F238E27FC236}">
                <a16:creationId xmlns:a16="http://schemas.microsoft.com/office/drawing/2014/main" xmlns="" id="{BA87E4F9-971C-4C2B-91AE-C331D75422CA}"/>
              </a:ext>
            </a:extLst>
          </p:cNvPr>
          <p:cNvSpPr/>
          <p:nvPr/>
        </p:nvSpPr>
        <p:spPr>
          <a:xfrm>
            <a:off x="4489077" y="3469341"/>
            <a:ext cx="2891118" cy="806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MOBILE PHONE</a:t>
            </a:r>
          </a:p>
        </p:txBody>
      </p:sp>
      <p:sp>
        <p:nvSpPr>
          <p:cNvPr id="5" name="Rectangle 4">
            <a:extLst>
              <a:ext uri="{FF2B5EF4-FFF2-40B4-BE49-F238E27FC236}">
                <a16:creationId xmlns:a16="http://schemas.microsoft.com/office/drawing/2014/main" xmlns="" id="{103F55EF-59AC-4639-87D1-406F56B3391B}"/>
              </a:ext>
            </a:extLst>
          </p:cNvPr>
          <p:cNvSpPr/>
          <p:nvPr/>
        </p:nvSpPr>
        <p:spPr>
          <a:xfrm>
            <a:off x="8776449" y="3428998"/>
            <a:ext cx="2828363"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BROADBAND SERVICES</a:t>
            </a:r>
          </a:p>
        </p:txBody>
      </p:sp>
      <p:sp>
        <p:nvSpPr>
          <p:cNvPr id="6" name="Rectangle: Rounded Corners 5">
            <a:extLst>
              <a:ext uri="{FF2B5EF4-FFF2-40B4-BE49-F238E27FC236}">
                <a16:creationId xmlns:a16="http://schemas.microsoft.com/office/drawing/2014/main" xmlns="" id="{75965226-9BE4-43BD-98FC-F94A878A93D5}"/>
              </a:ext>
            </a:extLst>
          </p:cNvPr>
          <p:cNvSpPr/>
          <p:nvPr/>
        </p:nvSpPr>
        <p:spPr>
          <a:xfrm>
            <a:off x="3092824" y="5338480"/>
            <a:ext cx="5683625" cy="1304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COMPLAINT REDRESSAL SYSTEM</a:t>
            </a:r>
          </a:p>
        </p:txBody>
      </p:sp>
      <p:cxnSp>
        <p:nvCxnSpPr>
          <p:cNvPr id="12" name="Straight Arrow Connector 11">
            <a:extLst>
              <a:ext uri="{FF2B5EF4-FFF2-40B4-BE49-F238E27FC236}">
                <a16:creationId xmlns:a16="http://schemas.microsoft.com/office/drawing/2014/main" xmlns="" id="{5A1CC8BB-01ED-4FA4-9667-91DC1F3B6A00}"/>
              </a:ext>
            </a:extLst>
          </p:cNvPr>
          <p:cNvCxnSpPr/>
          <p:nvPr/>
        </p:nvCxnSpPr>
        <p:spPr>
          <a:xfrm flipH="1">
            <a:off x="2043953" y="2124635"/>
            <a:ext cx="1842247" cy="111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145E7C59-ED83-4CD3-ADF4-A238159DC2F8}"/>
              </a:ext>
            </a:extLst>
          </p:cNvPr>
          <p:cNvCxnSpPr/>
          <p:nvPr/>
        </p:nvCxnSpPr>
        <p:spPr>
          <a:xfrm>
            <a:off x="7906871" y="2030506"/>
            <a:ext cx="1801905" cy="1210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256A3B3-6399-45A6-9042-E9E53E42ADA4}"/>
              </a:ext>
            </a:extLst>
          </p:cNvPr>
          <p:cNvCxnSpPr/>
          <p:nvPr/>
        </p:nvCxnSpPr>
        <p:spPr>
          <a:xfrm>
            <a:off x="5822575" y="2474259"/>
            <a:ext cx="0" cy="95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C7EBBF58-25D6-47B9-8A0A-6D6D685284B5}"/>
              </a:ext>
            </a:extLst>
          </p:cNvPr>
          <p:cNvCxnSpPr/>
          <p:nvPr/>
        </p:nvCxnSpPr>
        <p:spPr>
          <a:xfrm>
            <a:off x="2043953" y="4356845"/>
            <a:ext cx="1398494" cy="76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1FB20062-3AA9-4189-A15F-6F2B37BB5B39}"/>
              </a:ext>
            </a:extLst>
          </p:cNvPr>
          <p:cNvCxnSpPr/>
          <p:nvPr/>
        </p:nvCxnSpPr>
        <p:spPr>
          <a:xfrm>
            <a:off x="5822575" y="4356845"/>
            <a:ext cx="0" cy="98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2A53246-62A9-494F-8496-55598759EC64}"/>
              </a:ext>
            </a:extLst>
          </p:cNvPr>
          <p:cNvCxnSpPr/>
          <p:nvPr/>
        </p:nvCxnSpPr>
        <p:spPr>
          <a:xfrm flipH="1">
            <a:off x="7906871" y="4491318"/>
            <a:ext cx="1546411" cy="73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85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030A67-B35A-4C8F-9B75-D8D9309F1F34}"/>
              </a:ext>
            </a:extLst>
          </p:cNvPr>
          <p:cNvSpPr txBox="1"/>
          <p:nvPr/>
        </p:nvSpPr>
        <p:spPr>
          <a:xfrm>
            <a:off x="3173506" y="188259"/>
            <a:ext cx="5108321" cy="1015663"/>
          </a:xfrm>
          <a:prstGeom prst="rect">
            <a:avLst/>
          </a:prstGeom>
          <a:noFill/>
        </p:spPr>
        <p:txBody>
          <a:bodyPr wrap="none" rtlCol="0">
            <a:spAutoFit/>
          </a:bodyPr>
          <a:lstStyle/>
          <a:p>
            <a:r>
              <a:rPr lang="en-US" sz="6000" dirty="0"/>
              <a:t>PROJECT SCOPE</a:t>
            </a:r>
            <a:endParaRPr lang="en-IN" sz="6000" dirty="0"/>
          </a:p>
        </p:txBody>
      </p:sp>
      <p:sp>
        <p:nvSpPr>
          <p:cNvPr id="3" name="TextBox 2">
            <a:extLst>
              <a:ext uri="{FF2B5EF4-FFF2-40B4-BE49-F238E27FC236}">
                <a16:creationId xmlns:a16="http://schemas.microsoft.com/office/drawing/2014/main" xmlns="" id="{C823040A-F0AA-4302-8A2B-1A0467DDBBFF}"/>
              </a:ext>
            </a:extLst>
          </p:cNvPr>
          <p:cNvSpPr txBox="1"/>
          <p:nvPr/>
        </p:nvSpPr>
        <p:spPr>
          <a:xfrm>
            <a:off x="357795" y="1425388"/>
            <a:ext cx="11476411" cy="5016758"/>
          </a:xfrm>
          <a:prstGeom prst="rect">
            <a:avLst/>
          </a:prstGeom>
          <a:noFill/>
        </p:spPr>
        <p:txBody>
          <a:bodyPr wrap="none" rtlCol="0">
            <a:spAutoFit/>
          </a:bodyPr>
          <a:lstStyle/>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is convenient and flexible to be used, it saves the time, efforts, money and resources </a:t>
            </a:r>
          </a:p>
          <a:p>
            <a:pPr marL="342900" indent="-342900" algn="just" fontAlgn="base">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complaint redressal </a:t>
            </a:r>
            <a:r>
              <a:rPr lang="en-US" sz="2000" b="0" i="0" dirty="0">
                <a:effectLst/>
                <a:latin typeface="Times New Roman" panose="02020603050405020304" pitchFamily="18" charset="0"/>
                <a:cs typeface="Times New Roman" panose="02020603050405020304" pitchFamily="18" charset="0"/>
              </a:rPr>
              <a:t>system can efficiently manage the company</a:t>
            </a:r>
            <a:r>
              <a:rPr lang="en-US" sz="2000" dirty="0">
                <a:latin typeface="Times New Roman" panose="02020603050405020304" pitchFamily="18" charset="0"/>
                <a:cs typeface="Times New Roman" panose="02020603050405020304" pitchFamily="18" charset="0"/>
              </a:rPr>
              <a:t> customer details and their complaints</a:t>
            </a:r>
          </a:p>
          <a:p>
            <a:pPr algn="just" fontAlgn="base"/>
            <a:r>
              <a:rPr lang="en-US" sz="2000" b="0" i="0" dirty="0">
                <a:effectLst/>
                <a:latin typeface="Times New Roman" panose="02020603050405020304" pitchFamily="18" charset="0"/>
                <a:cs typeface="Times New Roman" panose="02020603050405020304" pitchFamily="18" charset="0"/>
              </a:rPr>
              <a:t> </a:t>
            </a: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provides instant access and improves productivity. </a:t>
            </a:r>
          </a:p>
          <a:p>
            <a:pPr marL="342900" indent="-342900" algn="just"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is used to keep the records of the complaints , customers details , managers and engineers</a:t>
            </a: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This system </a:t>
            </a:r>
            <a:r>
              <a:rPr lang="en-US" sz="2000" dirty="0">
                <a:latin typeface="Times New Roman" panose="02020603050405020304" pitchFamily="18" charset="0"/>
                <a:cs typeface="Times New Roman" panose="02020603050405020304" pitchFamily="18" charset="0"/>
              </a:rPr>
              <a:t>is used </a:t>
            </a:r>
            <a:r>
              <a:rPr lang="en-US" sz="2000" b="0" i="0" dirty="0">
                <a:effectLst/>
                <a:latin typeface="Times New Roman" panose="02020603050405020304" pitchFamily="18" charset="0"/>
                <a:cs typeface="Times New Roman" panose="02020603050405020304" pitchFamily="18" charset="0"/>
              </a:rPr>
              <a:t>to provide online services to its customers.</a:t>
            </a:r>
            <a:r>
              <a:rPr lang="en-IN" sz="2000" dirty="0">
                <a:latin typeface="Times New Roman" panose="02020603050405020304" pitchFamily="18" charset="0"/>
                <a:cs typeface="Times New Roman" panose="02020603050405020304" pitchFamily="18" charset="0"/>
              </a:rPr>
              <a:t> </a:t>
            </a:r>
          </a:p>
          <a:p>
            <a:pPr marL="342900" indent="-342900" algn="just" fontAlgn="base">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Option to complaint for any existing/new client.</a:t>
            </a:r>
          </a:p>
          <a:p>
            <a:pPr algn="just" fontAlgn="base"/>
            <a:endParaRPr lang="en-US" sz="2000" b="0" i="0" dirty="0">
              <a:effectLst/>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system provides information about the complaints customer details through online.</a:t>
            </a:r>
          </a:p>
          <a:p>
            <a:pPr marL="342900" indent="-342900" algn="just"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fontAlgn="base">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All communication happens online which is faster and more reliable </a:t>
            </a:r>
            <a:endParaRPr lang="en-US" sz="2000" b="0" i="0" dirty="0">
              <a:effectLst/>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64473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A79A02-A1F8-40C6-9339-A32499B62F73}"/>
              </a:ext>
            </a:extLst>
          </p:cNvPr>
          <p:cNvSpPr>
            <a:spLocks noGrp="1"/>
          </p:cNvSpPr>
          <p:nvPr>
            <p:ph type="title"/>
          </p:nvPr>
        </p:nvSpPr>
        <p:spPr>
          <a:xfrm>
            <a:off x="887507" y="400071"/>
            <a:ext cx="10131425" cy="1456267"/>
          </a:xfrm>
        </p:spPr>
        <p:txBody>
          <a:bodyPr>
            <a:normAutofit/>
          </a:bodyPr>
          <a:lstStyle/>
          <a:p>
            <a:r>
              <a:rPr lang="en-IN" sz="6000" dirty="0">
                <a:latin typeface="+mn-lt"/>
              </a:rPr>
              <a:t>           EXISTING SYSTEM</a:t>
            </a:r>
          </a:p>
        </p:txBody>
      </p:sp>
      <p:sp>
        <p:nvSpPr>
          <p:cNvPr id="3" name="Content Placeholder 2">
            <a:extLst>
              <a:ext uri="{FF2B5EF4-FFF2-40B4-BE49-F238E27FC236}">
                <a16:creationId xmlns:a16="http://schemas.microsoft.com/office/drawing/2014/main" xmlns="" id="{0E8C7E47-B14D-4951-82A2-12FD714C889F}"/>
              </a:ext>
            </a:extLst>
          </p:cNvPr>
          <p:cNvSpPr>
            <a:spLocks noGrp="1"/>
          </p:cNvSpPr>
          <p:nvPr>
            <p:ph idx="1"/>
          </p:nvPr>
        </p:nvSpPr>
        <p:spPr>
          <a:xfrm>
            <a:off x="783104" y="2047439"/>
            <a:ext cx="9724842" cy="3559985"/>
          </a:xfrm>
        </p:spPr>
        <p:txBody>
          <a:bodyPr>
            <a:noAutofit/>
          </a:bodyPr>
          <a:lstStyle/>
          <a:p>
            <a:pPr marL="0" indent="0">
              <a:buNone/>
            </a:pP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 In the existing system, people must go to the office for any kind of help.</a:t>
            </a:r>
          </a:p>
          <a:p>
            <a:r>
              <a:rPr lang="en-US" sz="3200" dirty="0">
                <a:latin typeface="Times New Roman" pitchFamily="18" charset="0"/>
                <a:cs typeface="Times New Roman" pitchFamily="18" charset="0"/>
              </a:rPr>
              <a:t>Self service</a:t>
            </a:r>
          </a:p>
          <a:p>
            <a:r>
              <a:rPr lang="en-US" sz="3200" dirty="0">
                <a:latin typeface="Times New Roman" pitchFamily="18" charset="0"/>
                <a:cs typeface="Times New Roman" pitchFamily="18" charset="0"/>
              </a:rPr>
              <a:t>The users can  raise the complaint but cannot get the details of the problems  and some other services.</a:t>
            </a:r>
          </a:p>
          <a:p>
            <a:r>
              <a:rPr lang="en-US" sz="3200" dirty="0">
                <a:latin typeface="Times New Roman" pitchFamily="18" charset="0"/>
                <a:cs typeface="Times New Roman" pitchFamily="18" charset="0"/>
              </a:rPr>
              <a:t>This system doesn’t have much popularity and is not user friendly.</a:t>
            </a:r>
          </a:p>
          <a:p>
            <a:pPr marL="285750" indent="-285750">
              <a:buFont typeface="Arial" pitchFamily="34" charset="0"/>
              <a:buChar char="•"/>
            </a:pPr>
            <a:endParaRPr lang="en-US" sz="3200" dirty="0">
              <a:latin typeface="Times New Roman" pitchFamily="18" charset="0"/>
              <a:cs typeface="Times New Roman" pitchFamily="18" charset="0"/>
            </a:endParaRPr>
          </a:p>
          <a:p>
            <a:endParaRPr lang="en-IN" sz="3200" dirty="0"/>
          </a:p>
        </p:txBody>
      </p:sp>
      <p:pic>
        <p:nvPicPr>
          <p:cNvPr id="5" name="Picture 4">
            <a:extLst>
              <a:ext uri="{FF2B5EF4-FFF2-40B4-BE49-F238E27FC236}">
                <a16:creationId xmlns:a16="http://schemas.microsoft.com/office/drawing/2014/main" xmlns="" id="{D971559F-AD8E-4818-A797-96F1BF6EC96E}"/>
              </a:ext>
            </a:extLst>
          </p:cNvPr>
          <p:cNvPicPr>
            <a:picLocks noChangeAspect="1"/>
          </p:cNvPicPr>
          <p:nvPr/>
        </p:nvPicPr>
        <p:blipFill rotWithShape="1">
          <a:blip r:embed="rId2"/>
          <a:srcRect l="65728" t="33048" r="12664" b="43752"/>
          <a:stretch/>
        </p:blipFill>
        <p:spPr>
          <a:xfrm>
            <a:off x="8789897" y="4879290"/>
            <a:ext cx="2726604" cy="1838469"/>
          </a:xfrm>
          <a:prstGeom prst="rect">
            <a:avLst/>
          </a:prstGeom>
        </p:spPr>
      </p:pic>
    </p:spTree>
    <p:extLst>
      <p:ext uri="{BB962C8B-B14F-4D97-AF65-F5344CB8AC3E}">
        <p14:creationId xmlns:p14="http://schemas.microsoft.com/office/powerpoint/2010/main" val="295388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6379AB-968B-4C8E-B6B9-60A080D2C57C}"/>
              </a:ext>
            </a:extLst>
          </p:cNvPr>
          <p:cNvSpPr>
            <a:spLocks noGrp="1"/>
          </p:cNvSpPr>
          <p:nvPr>
            <p:ph type="title"/>
          </p:nvPr>
        </p:nvSpPr>
        <p:spPr>
          <a:xfrm>
            <a:off x="884610" y="172072"/>
            <a:ext cx="10131425" cy="1456267"/>
          </a:xfrm>
        </p:spPr>
        <p:txBody>
          <a:bodyPr>
            <a:normAutofit/>
          </a:bodyPr>
          <a:lstStyle/>
          <a:p>
            <a:r>
              <a:rPr lang="en-IN" sz="6000" dirty="0">
                <a:latin typeface="+mn-lt"/>
              </a:rPr>
              <a:t>          Proposed system</a:t>
            </a:r>
          </a:p>
        </p:txBody>
      </p:sp>
      <p:sp>
        <p:nvSpPr>
          <p:cNvPr id="3" name="Content Placeholder 2">
            <a:extLst>
              <a:ext uri="{FF2B5EF4-FFF2-40B4-BE49-F238E27FC236}">
                <a16:creationId xmlns:a16="http://schemas.microsoft.com/office/drawing/2014/main" xmlns="" id="{5E5AAC53-7CC5-445D-B1C0-08B21B3E8CB1}"/>
              </a:ext>
            </a:extLst>
          </p:cNvPr>
          <p:cNvSpPr>
            <a:spLocks noGrp="1"/>
          </p:cNvSpPr>
          <p:nvPr>
            <p:ph idx="1"/>
          </p:nvPr>
        </p:nvSpPr>
        <p:spPr>
          <a:xfrm>
            <a:off x="712694" y="1677895"/>
            <a:ext cx="10131425" cy="3877734"/>
          </a:xfrm>
        </p:spPr>
        <p:txBody>
          <a:bodyPr>
            <a:noAutofit/>
          </a:bodyPr>
          <a:lstStyle/>
          <a:p>
            <a:r>
              <a:rPr lang="en-US" sz="3200" dirty="0">
                <a:solidFill>
                  <a:schemeClr val="tx1"/>
                </a:solidFill>
                <a:latin typeface="Times New Roman" pitchFamily="18" charset="0"/>
                <a:cs typeface="Times New Roman" pitchFamily="18" charset="0"/>
              </a:rPr>
              <a:t> In the proposed system , the user can raise their complaint through Online without going anywhere.  </a:t>
            </a:r>
          </a:p>
          <a:p>
            <a:r>
              <a:rPr lang="en-US" sz="3200" dirty="0">
                <a:solidFill>
                  <a:schemeClr val="tx1"/>
                </a:solidFill>
                <a:latin typeface="Times New Roman" pitchFamily="18" charset="0"/>
                <a:cs typeface="Times New Roman" pitchFamily="18" charset="0"/>
              </a:rPr>
              <a:t>Customer can login into the portal and can view and track the complaints related to the services availed by them.</a:t>
            </a:r>
          </a:p>
          <a:p>
            <a:r>
              <a:rPr lang="en-US" sz="3200" dirty="0">
                <a:solidFill>
                  <a:schemeClr val="tx1"/>
                </a:solidFill>
                <a:latin typeface="Times New Roman" pitchFamily="18" charset="0"/>
                <a:cs typeface="Times New Roman" pitchFamily="18" charset="0"/>
              </a:rPr>
              <a:t>Customer can give the feedback on the resolution of the complaint </a:t>
            </a:r>
            <a:r>
              <a:rPr lang="en-US" sz="3200" dirty="0" smtClean="0">
                <a:solidFill>
                  <a:schemeClr val="tx1"/>
                </a:solidFill>
                <a:latin typeface="Times New Roman" pitchFamily="18" charset="0"/>
                <a:cs typeface="Times New Roman" pitchFamily="18" charset="0"/>
              </a:rPr>
              <a:t>.</a:t>
            </a:r>
            <a:endParaRPr lang="en-US" sz="3200" dirty="0">
              <a:solidFill>
                <a:schemeClr val="tx1"/>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84C62D71-77EF-40D4-9ED5-A9DC9A246039}"/>
              </a:ext>
            </a:extLst>
          </p:cNvPr>
          <p:cNvPicPr>
            <a:picLocks noChangeAspect="1"/>
          </p:cNvPicPr>
          <p:nvPr/>
        </p:nvPicPr>
        <p:blipFill rotWithShape="1">
          <a:blip r:embed="rId2"/>
          <a:srcRect l="56029" t="19588" r="13089" b="44702"/>
          <a:stretch/>
        </p:blipFill>
        <p:spPr>
          <a:xfrm>
            <a:off x="7322638" y="5180105"/>
            <a:ext cx="1946870" cy="1265667"/>
          </a:xfrm>
          <a:prstGeom prst="rect">
            <a:avLst/>
          </a:prstGeom>
        </p:spPr>
      </p:pic>
      <p:pic>
        <p:nvPicPr>
          <p:cNvPr id="6" name="Picture 2">
            <a:extLst>
              <a:ext uri="{FF2B5EF4-FFF2-40B4-BE49-F238E27FC236}">
                <a16:creationId xmlns:a16="http://schemas.microsoft.com/office/drawing/2014/main" xmlns="" id="{19CC268D-B850-4F89-86BE-C01ECC96C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012" y="4562475"/>
            <a:ext cx="3015304" cy="212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47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47F00E-2E32-4FAD-B742-AEDB757A0412}"/>
              </a:ext>
            </a:extLst>
          </p:cNvPr>
          <p:cNvSpPr>
            <a:spLocks noGrp="1"/>
          </p:cNvSpPr>
          <p:nvPr>
            <p:ph type="title"/>
          </p:nvPr>
        </p:nvSpPr>
        <p:spPr>
          <a:xfrm>
            <a:off x="618566" y="165847"/>
            <a:ext cx="10131425" cy="1456267"/>
          </a:xfrm>
        </p:spPr>
        <p:txBody>
          <a:bodyPr>
            <a:normAutofit/>
          </a:bodyPr>
          <a:lstStyle/>
          <a:p>
            <a:r>
              <a:rPr lang="en-IN" sz="6000" dirty="0">
                <a:latin typeface="+mn-lt"/>
              </a:rPr>
              <a:t>                 FLOW CHART</a:t>
            </a:r>
          </a:p>
        </p:txBody>
      </p:sp>
      <p:sp>
        <p:nvSpPr>
          <p:cNvPr id="3" name="Oval 2">
            <a:extLst>
              <a:ext uri="{FF2B5EF4-FFF2-40B4-BE49-F238E27FC236}">
                <a16:creationId xmlns:a16="http://schemas.microsoft.com/office/drawing/2014/main" xmlns="" id="{2C7CE671-569A-45F7-9811-6A8E7E195B73}"/>
              </a:ext>
            </a:extLst>
          </p:cNvPr>
          <p:cNvSpPr/>
          <p:nvPr/>
        </p:nvSpPr>
        <p:spPr>
          <a:xfrm>
            <a:off x="4453872" y="1459006"/>
            <a:ext cx="2460812" cy="793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START</a:t>
            </a:r>
          </a:p>
        </p:txBody>
      </p:sp>
      <p:sp>
        <p:nvSpPr>
          <p:cNvPr id="4" name="Rectangle: Rounded Corners 3">
            <a:extLst>
              <a:ext uri="{FF2B5EF4-FFF2-40B4-BE49-F238E27FC236}">
                <a16:creationId xmlns:a16="http://schemas.microsoft.com/office/drawing/2014/main" xmlns="" id="{69565B93-C241-426E-8D2B-C2F4990F48BC}"/>
              </a:ext>
            </a:extLst>
          </p:cNvPr>
          <p:cNvSpPr/>
          <p:nvPr/>
        </p:nvSpPr>
        <p:spPr>
          <a:xfrm>
            <a:off x="449542" y="3014133"/>
            <a:ext cx="2017059" cy="533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ADMIN</a:t>
            </a:r>
          </a:p>
        </p:txBody>
      </p:sp>
      <p:sp>
        <p:nvSpPr>
          <p:cNvPr id="5" name="Rectangle: Rounded Corners 4">
            <a:extLst>
              <a:ext uri="{FF2B5EF4-FFF2-40B4-BE49-F238E27FC236}">
                <a16:creationId xmlns:a16="http://schemas.microsoft.com/office/drawing/2014/main" xmlns="" id="{04A16BCE-DCBB-4FE3-BC06-5500C62DEE89}"/>
              </a:ext>
            </a:extLst>
          </p:cNvPr>
          <p:cNvSpPr/>
          <p:nvPr/>
        </p:nvSpPr>
        <p:spPr>
          <a:xfrm>
            <a:off x="3158473" y="3014133"/>
            <a:ext cx="2460812" cy="533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MANAGER</a:t>
            </a:r>
          </a:p>
        </p:txBody>
      </p:sp>
      <p:sp>
        <p:nvSpPr>
          <p:cNvPr id="6" name="Rectangle: Rounded Corners 5">
            <a:extLst>
              <a:ext uri="{FF2B5EF4-FFF2-40B4-BE49-F238E27FC236}">
                <a16:creationId xmlns:a16="http://schemas.microsoft.com/office/drawing/2014/main" xmlns="" id="{D926CE9A-F64B-4765-9C7E-3BD9213E4D42}"/>
              </a:ext>
            </a:extLst>
          </p:cNvPr>
          <p:cNvSpPr/>
          <p:nvPr/>
        </p:nvSpPr>
        <p:spPr>
          <a:xfrm>
            <a:off x="6311157" y="3014133"/>
            <a:ext cx="2675964" cy="470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ENGINEER</a:t>
            </a:r>
          </a:p>
        </p:txBody>
      </p:sp>
      <p:sp>
        <p:nvSpPr>
          <p:cNvPr id="8" name="Rectangle: Rounded Corners 7">
            <a:extLst>
              <a:ext uri="{FF2B5EF4-FFF2-40B4-BE49-F238E27FC236}">
                <a16:creationId xmlns:a16="http://schemas.microsoft.com/office/drawing/2014/main" xmlns="" id="{E17C0EF9-6FA4-4520-8531-C09633C3C5B6}"/>
              </a:ext>
            </a:extLst>
          </p:cNvPr>
          <p:cNvSpPr/>
          <p:nvPr/>
        </p:nvSpPr>
        <p:spPr>
          <a:xfrm>
            <a:off x="9604375" y="3014133"/>
            <a:ext cx="2138083" cy="524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CUSTOMER</a:t>
            </a:r>
          </a:p>
        </p:txBody>
      </p:sp>
      <p:cxnSp>
        <p:nvCxnSpPr>
          <p:cNvPr id="10" name="Straight Arrow Connector 9">
            <a:extLst>
              <a:ext uri="{FF2B5EF4-FFF2-40B4-BE49-F238E27FC236}">
                <a16:creationId xmlns:a16="http://schemas.microsoft.com/office/drawing/2014/main" xmlns="" id="{0C746998-65BF-4615-B661-380AD47E74A6}"/>
              </a:ext>
            </a:extLst>
          </p:cNvPr>
          <p:cNvCxnSpPr/>
          <p:nvPr/>
        </p:nvCxnSpPr>
        <p:spPr>
          <a:xfrm>
            <a:off x="7046259" y="1855694"/>
            <a:ext cx="3627157" cy="103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C63737CD-9EDD-43DF-9640-52079FDF6442}"/>
              </a:ext>
            </a:extLst>
          </p:cNvPr>
          <p:cNvCxnSpPr/>
          <p:nvPr/>
        </p:nvCxnSpPr>
        <p:spPr>
          <a:xfrm flipH="1">
            <a:off x="1518584" y="1921435"/>
            <a:ext cx="2870295" cy="969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433A01F7-B551-45D5-BD2E-AC250B9793A3}"/>
              </a:ext>
            </a:extLst>
          </p:cNvPr>
          <p:cNvCxnSpPr/>
          <p:nvPr/>
        </p:nvCxnSpPr>
        <p:spPr>
          <a:xfrm flipH="1">
            <a:off x="4625788" y="2373406"/>
            <a:ext cx="993497" cy="51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5D900DBB-B1D6-4E58-86D4-9F9B2A01B3DF}"/>
              </a:ext>
            </a:extLst>
          </p:cNvPr>
          <p:cNvCxnSpPr/>
          <p:nvPr/>
        </p:nvCxnSpPr>
        <p:spPr>
          <a:xfrm>
            <a:off x="5684278" y="2406276"/>
            <a:ext cx="1230406" cy="48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3113C915-70D5-41DA-AC1F-A1C0D8D243C3}"/>
              </a:ext>
            </a:extLst>
          </p:cNvPr>
          <p:cNvSpPr/>
          <p:nvPr/>
        </p:nvSpPr>
        <p:spPr>
          <a:xfrm>
            <a:off x="618565" y="4007223"/>
            <a:ext cx="1744942"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Maintains the life cycle of Customer’s,</a:t>
            </a:r>
          </a:p>
          <a:p>
            <a:pPr algn="ctr"/>
            <a:r>
              <a:rPr lang="en-US" sz="2000" dirty="0"/>
              <a:t>Manager’s and Engineer’s</a:t>
            </a:r>
          </a:p>
          <a:p>
            <a:pPr algn="ctr"/>
            <a:endParaRPr lang="en-IN" sz="2000" dirty="0"/>
          </a:p>
        </p:txBody>
      </p:sp>
      <p:sp>
        <p:nvSpPr>
          <p:cNvPr id="20" name="Rectangle 19">
            <a:extLst>
              <a:ext uri="{FF2B5EF4-FFF2-40B4-BE49-F238E27FC236}">
                <a16:creationId xmlns:a16="http://schemas.microsoft.com/office/drawing/2014/main" xmlns="" id="{359CA40F-A6EA-4E49-85A5-98BEBD092A11}"/>
              </a:ext>
            </a:extLst>
          </p:cNvPr>
          <p:cNvSpPr/>
          <p:nvPr/>
        </p:nvSpPr>
        <p:spPr>
          <a:xfrm>
            <a:off x="3411725" y="4007223"/>
            <a:ext cx="2084294"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View all the Tickets and Status</a:t>
            </a:r>
          </a:p>
          <a:p>
            <a:pPr algn="ctr"/>
            <a:r>
              <a:rPr lang="en-US" sz="2000" dirty="0"/>
              <a:t>Assign Complaints to different Engineers.</a:t>
            </a:r>
          </a:p>
          <a:p>
            <a:pPr algn="ctr"/>
            <a:r>
              <a:rPr lang="en-US" sz="2000" dirty="0"/>
              <a:t>View Customer’s Feedback.</a:t>
            </a:r>
          </a:p>
          <a:p>
            <a:pPr algn="ctr"/>
            <a:endParaRPr lang="en-IN" sz="2000" dirty="0"/>
          </a:p>
        </p:txBody>
      </p:sp>
      <p:sp>
        <p:nvSpPr>
          <p:cNvPr id="21" name="Rectangle 20">
            <a:extLst>
              <a:ext uri="{FF2B5EF4-FFF2-40B4-BE49-F238E27FC236}">
                <a16:creationId xmlns:a16="http://schemas.microsoft.com/office/drawing/2014/main" xmlns="" id="{669335E8-C834-4E59-85A5-5EF1C23A9237}"/>
              </a:ext>
            </a:extLst>
          </p:cNvPr>
          <p:cNvSpPr/>
          <p:nvPr/>
        </p:nvSpPr>
        <p:spPr>
          <a:xfrm>
            <a:off x="6544237" y="4007223"/>
            <a:ext cx="2209803" cy="2366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View and work on complaints and assign the new status. View the customer feedback </a:t>
            </a:r>
            <a:endParaRPr lang="en-IN" sz="2000" dirty="0"/>
          </a:p>
        </p:txBody>
      </p:sp>
      <p:sp>
        <p:nvSpPr>
          <p:cNvPr id="22" name="Rectangle 21">
            <a:extLst>
              <a:ext uri="{FF2B5EF4-FFF2-40B4-BE49-F238E27FC236}">
                <a16:creationId xmlns:a16="http://schemas.microsoft.com/office/drawing/2014/main" xmlns="" id="{9625FD3D-3E3C-4ADC-86CF-03EFAD141C2F}"/>
              </a:ext>
            </a:extLst>
          </p:cNvPr>
          <p:cNvSpPr/>
          <p:nvPr/>
        </p:nvSpPr>
        <p:spPr>
          <a:xfrm>
            <a:off x="9710363" y="4007223"/>
            <a:ext cx="1926105" cy="2433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Can raise and track the complaints and can also provide feedback .</a:t>
            </a:r>
          </a:p>
          <a:p>
            <a:pPr algn="ctr"/>
            <a:endParaRPr lang="en-IN" sz="2000" dirty="0"/>
          </a:p>
        </p:txBody>
      </p:sp>
      <p:cxnSp>
        <p:nvCxnSpPr>
          <p:cNvPr id="27" name="Straight Arrow Connector 26">
            <a:extLst>
              <a:ext uri="{FF2B5EF4-FFF2-40B4-BE49-F238E27FC236}">
                <a16:creationId xmlns:a16="http://schemas.microsoft.com/office/drawing/2014/main" xmlns="" id="{3FA19F47-DDEF-4662-9BBF-1292490E66D2}"/>
              </a:ext>
            </a:extLst>
          </p:cNvPr>
          <p:cNvCxnSpPr>
            <a:stCxn id="4" idx="2"/>
          </p:cNvCxnSpPr>
          <p:nvPr/>
        </p:nvCxnSpPr>
        <p:spPr>
          <a:xfrm flipH="1">
            <a:off x="1458071" y="3548031"/>
            <a:ext cx="1" cy="365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C1757C91-2451-49A6-B792-D670D0AE3FFC}"/>
              </a:ext>
            </a:extLst>
          </p:cNvPr>
          <p:cNvCxnSpPr>
            <a:stCxn id="5" idx="2"/>
            <a:endCxn id="20" idx="0"/>
          </p:cNvCxnSpPr>
          <p:nvPr/>
        </p:nvCxnSpPr>
        <p:spPr>
          <a:xfrm>
            <a:off x="4388879" y="3548031"/>
            <a:ext cx="0" cy="365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845E0642-2B03-456D-AED2-2C18998174C1}"/>
              </a:ext>
            </a:extLst>
          </p:cNvPr>
          <p:cNvCxnSpPr>
            <a:stCxn id="6" idx="2"/>
            <a:endCxn id="21" idx="0"/>
          </p:cNvCxnSpPr>
          <p:nvPr/>
        </p:nvCxnSpPr>
        <p:spPr>
          <a:xfrm>
            <a:off x="7649139" y="3484780"/>
            <a:ext cx="0" cy="52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1FBB2DD7-07C4-4D87-AF45-89C0ACBA60E2}"/>
              </a:ext>
            </a:extLst>
          </p:cNvPr>
          <p:cNvCxnSpPr>
            <a:stCxn id="8" idx="2"/>
            <a:endCxn id="22" idx="0"/>
          </p:cNvCxnSpPr>
          <p:nvPr/>
        </p:nvCxnSpPr>
        <p:spPr>
          <a:xfrm flipH="1">
            <a:off x="10673416" y="3538568"/>
            <a:ext cx="1" cy="46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886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Celestial design</Template>
  <TotalTime>514</TotalTime>
  <Words>685</Words>
  <Application>Microsoft Office PowerPoint</Application>
  <PresentationFormat>Custom</PresentationFormat>
  <Paragraphs>142</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Celestial</vt:lpstr>
      <vt:lpstr>COMPLAINT  REDRESSAL SYSTEM</vt:lpstr>
      <vt:lpstr>GROUP MEMBERS </vt:lpstr>
      <vt:lpstr>                                    CONTENTS</vt:lpstr>
      <vt:lpstr>            INTRODUCTION</vt:lpstr>
      <vt:lpstr>PowerPoint Presentation</vt:lpstr>
      <vt:lpstr>PowerPoint Presentation</vt:lpstr>
      <vt:lpstr>           EXISTING SYSTEM</vt:lpstr>
      <vt:lpstr>          Proposed system</vt:lpstr>
      <vt:lpstr>                 FLOW CHART</vt:lpstr>
      <vt:lpstr>             REQUIREMENTS</vt:lpstr>
      <vt:lpstr>            ASSUMPTIONS</vt:lpstr>
      <vt:lpstr>             ADVANTAGES</vt:lpstr>
      <vt:lpstr>   DATABASE DESIGN SCHEMA</vt:lpstr>
      <vt:lpstr>            DATA DIRECTORY</vt:lpstr>
      <vt:lpstr>COMPLAINT</vt:lpstr>
      <vt:lpstr>ENGINEER</vt:lpstr>
      <vt:lpstr>MANAGER</vt:lpstr>
      <vt:lpstr>HOME PAGE</vt:lpstr>
      <vt:lpstr>ADMIN PAGE</vt:lpstr>
      <vt:lpstr>VIEW MANAGERS</vt:lpstr>
      <vt:lpstr>VIEW ENGINEERS AND CUSTOMERS</vt:lpstr>
      <vt:lpstr>VIEW COMPLAINTS</vt:lpstr>
      <vt:lpstr>VIEW FEEDBACKS</vt:lpstr>
      <vt:lpstr>CUSTOMERS PAGE</vt:lpstr>
      <vt:lpstr>COMPLAINTS PAGE</vt:lpstr>
      <vt:lpstr>NEW USERS PAGE</vt:lpstr>
      <vt:lpstr>MANAGERS LOGIN PAGE</vt:lpstr>
      <vt:lpstr>ENGINEERS PAGE</vt:lpstr>
      <vt:lpstr>FEEDBACKS PAGE</vt:lpstr>
      <vt:lpstr>Junit TESTING</vt:lpstr>
      <vt:lpstr>JuNIT TESTING</vt:lpstr>
      <vt:lpstr>PowerPoint Presentation</vt:lpstr>
      <vt:lpstr>                   API testing using postman</vt:lpstr>
      <vt:lpstr>FUTURE SCOPE </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nikhil sharma</dc:creator>
  <cp:lastModifiedBy>deearya</cp:lastModifiedBy>
  <cp:revision>16</cp:revision>
  <dcterms:created xsi:type="dcterms:W3CDTF">2022-06-07T08:36:38Z</dcterms:created>
  <dcterms:modified xsi:type="dcterms:W3CDTF">2022-06-13T06:07:16Z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